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7"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4" r:id="rId37"/>
    <p:sldId id="295" r:id="rId38"/>
    <p:sldId id="296"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A5C1D52-AF9B-46C6-A5F3-5408A19D1907}">
  <a:tblStyle styleId="{7A5C1D52-AF9B-46C6-A5F3-5408A19D1907}"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med" len="med"/>
              <a:tailEnd type="none" w="med" len="med"/>
            </a:ln>
          </a:left>
          <a:right>
            <a:ln w="12700" cap="flat" cmpd="sng">
              <a:solidFill>
                <a:schemeClr val="accent1"/>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12700" cap="flat" cmpd="sng">
              <a:solidFill>
                <a:schemeClr val="accent1"/>
              </a:solidFill>
              <a:prstDash val="solid"/>
              <a:round/>
              <a:headEnd type="none" w="med" len="med"/>
              <a:tailEnd type="none" w="med" len="med"/>
            </a:ln>
          </a:insideH>
          <a:insideV>
            <a:ln w="12700" cap="flat" cmpd="sng">
              <a:solidFill>
                <a:schemeClr val="accen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med" len="med"/>
              <a:tailEnd type="none" w="med" len="med"/>
            </a:ln>
          </a:top>
        </a:tcBdr>
        <a:fill>
          <a:solidFill>
            <a:srgbClr val="E8ECF4"/>
          </a:solidFill>
        </a:fill>
      </a:tcStyle>
    </a:lastRow>
    <a:firstRow>
      <a:tcTxStyle b="on" i="off"/>
      <a:tcStyle>
        <a:tcBdr/>
        <a:fill>
          <a:solidFill>
            <a:srgbClr val="E8ECF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6" autoAdjust="0"/>
    <p:restoredTop sz="66038" autoAdjust="0"/>
  </p:normalViewPr>
  <p:slideViewPr>
    <p:cSldViewPr snapToGrid="0" snapToObjects="1">
      <p:cViewPr varScale="1">
        <p:scale>
          <a:sx n="53" d="100"/>
          <a:sy n="53" d="100"/>
        </p:scale>
        <p:origin x="-24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07060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
        <p:nvSpPr>
          <p:cNvPr id="86" name="Shape 86"/>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When food coloring is bound to proteins in your food, it GREATLY reduces the digestibility, which can lead to extensive problems in the digestive tract. </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13</a:t>
            </a:fld>
            <a:endParaRPr lang="en-US" sz="1200" dirty="0">
              <a:solidFill>
                <a:schemeClr val="dk1"/>
              </a:solidFill>
              <a:latin typeface="Arial"/>
              <a:ea typeface="Arial"/>
              <a:cs typeface="Arial"/>
              <a:sym typeface="Arial"/>
            </a:endParaRPr>
          </a:p>
        </p:txBody>
      </p:sp>
      <p:sp>
        <p:nvSpPr>
          <p:cNvPr id="202" name="Shape 202"/>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It’s easy as practitioners to tell clients to eat their veggies, here are some practical ways to make it happen!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SzPct val="25000"/>
              <a:buFont typeface="Cabin"/>
              <a:buNone/>
            </a:pPr>
            <a:r>
              <a:rPr lang="en-US" sz="1200" b="0" i="0" u="none" strike="noStrike" cap="none" dirty="0">
                <a:solidFill>
                  <a:schemeClr val="dk1"/>
                </a:solidFill>
                <a:latin typeface="Cabin"/>
                <a:ea typeface="Cabin"/>
                <a:cs typeface="Cabin"/>
                <a:sym typeface="Cabin"/>
              </a:rPr>
              <a:t>Upwards of 50%+ for some of daily calories but varies quite a bit based on activity, insulin resistance, etc. No one size fits all!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Quick review of protein:</a:t>
            </a:r>
          </a:p>
          <a:p>
            <a:pPr marL="228600" marR="0" lvl="0" indent="-2286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Calibri"/>
                <a:ea typeface="Calibri"/>
                <a:cs typeface="Calibri"/>
                <a:sym typeface="Calibri"/>
              </a:rPr>
              <a:t>Building block for muscles/skin/bone etc.</a:t>
            </a:r>
          </a:p>
          <a:p>
            <a:pPr marL="228600" marR="0" lvl="0" indent="-2286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Calibri"/>
                <a:ea typeface="Calibri"/>
                <a:cs typeface="Calibri"/>
                <a:sym typeface="Calibri"/>
              </a:rPr>
              <a:t>Basic unit of our DNA consist of protein</a:t>
            </a:r>
          </a:p>
          <a:p>
            <a:pPr marL="228600" marR="0" lvl="0" indent="-2286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Calibri"/>
                <a:ea typeface="Calibri"/>
                <a:cs typeface="Calibri"/>
                <a:sym typeface="Calibri"/>
              </a:rPr>
              <a:t>Provides satiety and appetite control </a:t>
            </a:r>
          </a:p>
          <a:p>
            <a:pPr marL="228600" marR="0" lvl="0" indent="-228600" algn="l" rtl="0">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Calibri"/>
                <a:ea typeface="Calibri"/>
                <a:cs typeface="Calibri"/>
                <a:sym typeface="Calibri"/>
              </a:rPr>
              <a:t>Your body isn’t able to use protein for muscles if you aren’t eating enough overall – it is concerned with your basic functions like building DNA and detoxification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What are clean proteins? Clean proteins are ‘clean’ of antibiotics, hormones and animals free of disease. </a:t>
            </a: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none" strike="noStrike" cap="none" dirty="0">
                <a:solidFill>
                  <a:schemeClr val="dk1"/>
                </a:solidFill>
                <a:latin typeface="Arial"/>
                <a:ea typeface="Arial"/>
                <a:cs typeface="Arial"/>
                <a:sym typeface="Arial"/>
              </a:rPr>
              <a:t>Carbs are the spark to the fire, and fat is the log to keep it burning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RS appears to increase butyrate production more when compared with other soluble fibers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Bob’s red mill has 8g RS in 1 Tbsp. – usually tolerated well even by those who don’t tolerate nightshades – I’d favor this over UCAN as it is more REAL FOOD than UCAN. </a:t>
            </a: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Water is needed for daily detoxification and immunity, and thirst is often mistaken for hunger so be sure to always stay hydrated and keep your kids hydrated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Always add unrefined sea salt to food</a:t>
            </a:r>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57150" marR="0" lvl="0" indent="-6350" algn="l" rtl="0">
              <a:spcBef>
                <a:spcPts val="0"/>
              </a:spcBef>
              <a:spcAft>
                <a:spcPts val="0"/>
              </a:spcAft>
              <a:buSzPct val="25000"/>
              <a:buNone/>
            </a:pPr>
            <a:r>
              <a:rPr lang="en-US" sz="1600" b="1" i="0" u="none" strike="noStrike" cap="none" dirty="0">
                <a:solidFill>
                  <a:srgbClr val="000000"/>
                </a:solidFill>
                <a:latin typeface="Arial"/>
                <a:ea typeface="Arial"/>
                <a:cs typeface="Arial"/>
                <a:sym typeface="Arial"/>
              </a:rPr>
              <a:t>When parents are surveyed of what they want most for their children, the two most common answers are they want their children to be healthy and happy.   As a parent of triplets, who are now 22?!, I know that what makes your child happy is not always makes them healthy!   In this picture, we look very happy.   Enjoying a high sugar breakfast of juice, fruit and bagels (a far cry from what I now consider healthy)!   However, one of my kiddos had a laundry list of health issues that initiated my quest to find a more holistic and natural way to help my child (and entire family) be both healthy and happy!</a:t>
            </a:r>
          </a:p>
          <a:p>
            <a:pPr marL="57150" marR="0" lvl="0" indent="-6350" algn="l" rtl="0">
              <a:spcBef>
                <a:spcPts val="588"/>
              </a:spcBef>
              <a:spcAft>
                <a:spcPts val="0"/>
              </a:spcAft>
              <a:buSzPct val="25000"/>
              <a:buNone/>
            </a:pPr>
            <a:r>
              <a:rPr lang="en-US" sz="1600" b="1" i="0" u="none" strike="noStrike" cap="none" dirty="0">
                <a:solidFill>
                  <a:srgbClr val="000000"/>
                </a:solidFill>
                <a:latin typeface="Arial"/>
                <a:ea typeface="Arial"/>
                <a:cs typeface="Arial"/>
                <a:sym typeface="Arial"/>
              </a:rPr>
              <a:t>HEALTHY AND HAPPY WOMEN = HAPPY AND HEALTHY CHILDREN, SPOUSES, HOME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Picture: roasted chicken; an example of a high quality protein</a:t>
            </a: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*Maybe share story about goalie that had hypoglycemia and needed higher fat/lower carb diet?  EDDIE BELFOUR</a:t>
            </a: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 field of nutrition is evolving! It’s no longer just about “calories in/ calories out”. Integrative nutritionists/dietitians look beyond the food record to get a holistic view of what’s causing distress for their clients.  It’s important to look at a detailed health history (some questions may go back to early childhood-  such as chronic ear infections (might be a dairy issue)).  We also look at sources of stress (work, environmental, relationships etc).  We perform a detailed physical nutrition assessment (nail beds, eyes, tongue, skin etc), and we now have some excellent clinical tools to test for food sensitivities, microflora/digestive health.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Cook with your clients! It’s an important part of compliance is showing people how to prepare healthful foods.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Note: will review these following slides</a:t>
            </a:r>
          </a:p>
        </p:txBody>
      </p:sp>
      <p:sp>
        <p:nvSpPr>
          <p:cNvPr id="297" name="Shape 2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Many times we can’t hear till we remove something from our diet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80% of our population may have some degree of gluten sensitivity</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Many times we are unaware → go gf for 6 weeks → gut has time to heal and our bodies are more capable of mounting immune response against it </a:t>
            </a: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bin"/>
              <a:buNone/>
            </a:pPr>
            <a:r>
              <a:rPr lang="en-US" sz="1200" b="0" i="0" u="none" strike="noStrike" cap="none" dirty="0">
                <a:solidFill>
                  <a:schemeClr val="dk1"/>
                </a:solidFill>
                <a:latin typeface="Cabin"/>
                <a:ea typeface="Cabin"/>
                <a:cs typeface="Cabin"/>
                <a:sym typeface="Cabin"/>
              </a:rPr>
              <a:t>Many athletes show signs of EFA deficiency with a hard time regulating blood sugar and energy.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1" u="none" strike="noStrike" cap="none" dirty="0">
                <a:solidFill>
                  <a:schemeClr val="dk1"/>
                </a:solidFill>
                <a:latin typeface="Calibri"/>
                <a:ea typeface="Calibri"/>
                <a:cs typeface="Calibri"/>
                <a:sym typeface="Calibri"/>
              </a:rPr>
              <a:t>Talk about the important of gut health – infection, metabolism, brain, sleep, immunity, etc. </a:t>
            </a:r>
          </a:p>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Microbiome=Microbiota plus their genetic material &amp;</a:t>
            </a:r>
            <a:r>
              <a:rPr lang="en-US" sz="1200" b="0" i="1" u="none" strike="noStrike" cap="none" dirty="0">
                <a:solidFill>
                  <a:schemeClr val="dk1"/>
                </a:solidFill>
                <a:latin typeface="Calibri"/>
                <a:ea typeface="Calibri"/>
                <a:cs typeface="Calibri"/>
                <a:sym typeface="Calibri"/>
              </a:rPr>
              <a:t> </a:t>
            </a:r>
            <a:r>
              <a:rPr lang="en-US" sz="1200" b="1" i="0" u="none" strike="noStrike" cap="none" dirty="0">
                <a:solidFill>
                  <a:schemeClr val="dk1"/>
                </a:solidFill>
                <a:latin typeface="Calibri"/>
                <a:ea typeface="Calibri"/>
                <a:cs typeface="Calibri"/>
                <a:sym typeface="Calibri"/>
              </a:rPr>
              <a:t>Metabolome = Microbiome plus it’s collective metabolites. Glycobiome: Bacteria and mucus at the epithelial interface-clove study help with mucin .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Before we dive into elimination diets, it’s important to practice grace and gentleness with clients. Food is more than just calories, for some people it’s a source of joy, comfort, addiction and/or shame.  Although this picture is funny, it’s important not to shame clients into eating (or not eating) certain foods. As we discuss elimination diets, they are strict and compliance can be very difficult.  </a:t>
            </a:r>
          </a:p>
        </p:txBody>
      </p:sp>
      <p:sp>
        <p:nvSpPr>
          <p:cNvPr id="336" name="Shape 3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5 minutes - A true sensitivity means that any little bit of the substance can restart the entire inflammatory process, and it only takes 5 minutes for leaky gut to occur when you eat a substance you are “intolerant” to.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Food/feeling log includes what they ate, when, what time they worked out, how much energy they have through the day, how they sleep, mood, focus, digestive upset, poops, etc.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Yams, sweet potatoes, yucca/manioc, taro, lotus root, beets, winter squash, etc.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Coffee and black tea are underlined if they have a caffeine issue – if they NEED it, you take it away.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No shellfish if skin issues – tropomyosin looks just like epithelial cells</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Stop scratching story – let me tell you!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29</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Before an athlete is a high performance machine – he/she is first HUMAN – foundation has to be set</a:t>
            </a: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Some people need convincing </a:t>
            </a:r>
          </a:p>
        </p:txBody>
      </p:sp>
      <p:sp>
        <p:nvSpPr>
          <p:cNvPr id="378" name="Shape 3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Gluten consumption when intolerant can affect nearly every cell in the body.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Can’t do if client is already gluten free, although they may still show up with antibodies from restaurants, shampoos, kissArray 3 - $325</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Array 4 - $225</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Array 10 – never get alone, pair with 3 and 4 for $1030 (or now till the end of March $750)</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Array 4 cross-reactors: Sorghum, millet, hemp, amaranth, quinoa, tapioca, teff, soy, potato, sesame, buckwheat, egg, corn, rice, yeast, oats, whey, milk, chocolate milk, casein, rye, barley, spelt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H.pylori - associated with stomach and duodenal ulcers, and can increase risk of gastric cancer</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(#2 most lethal cancer)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Fungi secrete damaging toxins, promote inflammation, compete for adhesion sites, can puncture gut lining and little known effect esp with candida, there are 30% of species that secrete substances with SigA protease activity (can break down sigA to disrupt gut immune defense and people will have lower sigA with fungal overgrowth).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Yeast/fungi can have patchy distribution in stool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Using advanced German technology available in the US only through SportFuel, Inc..., your specific nutritional health status is determined. Through this testing, we’ll identify the optimal amounts of various substances natural to the body that you need to achieve balance, wellness and vitality. Pricing includes the test and results for 30 analytes (amino acids, vitamins, minerals, fatty acids, </a:t>
            </a:r>
            <a:r>
              <a:rPr lang="en-US" sz="1200" b="0" i="0" u="sng" strike="noStrike" cap="none" dirty="0">
                <a:solidFill>
                  <a:schemeClr val="dk1"/>
                </a:solidFill>
                <a:latin typeface="Calibri"/>
                <a:ea typeface="Calibri"/>
                <a:cs typeface="Calibri"/>
                <a:sym typeface="Calibri"/>
              </a:rPr>
              <a:t> balance of good bacteria, toxins</a:t>
            </a:r>
            <a:r>
              <a:rPr lang="en-US" sz="1200" b="0" i="0" u="none" strike="noStrike" cap="none" dirty="0">
                <a:solidFill>
                  <a:schemeClr val="dk1"/>
                </a:solidFill>
                <a:latin typeface="Calibri"/>
                <a:ea typeface="Calibri"/>
                <a:cs typeface="Calibri"/>
                <a:sym typeface="Calibri"/>
              </a:rPr>
              <a:t>, and more). SportFuel support available to help address imbalances and achieve goals. </a:t>
            </a:r>
          </a:p>
        </p:txBody>
      </p:sp>
      <p:sp>
        <p:nvSpPr>
          <p:cNvPr id="416" name="Shape 4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SzPct val="25000"/>
              <a:buNone/>
            </a:pPr>
            <a:r>
              <a:rPr lang="en-US" sz="1200" b="0" i="0" u="none" strike="noStrike" cap="none" dirty="0" smtClean="0">
                <a:solidFill>
                  <a:schemeClr val="dk1"/>
                </a:solidFill>
                <a:latin typeface="Calibri"/>
                <a:ea typeface="Calibri"/>
                <a:cs typeface="Calibri"/>
                <a:sym typeface="Calibri"/>
              </a:rPr>
              <a:t>When I first work with clients, it can seem overwhelming</a:t>
            </a:r>
            <a:r>
              <a:rPr lang="en-US" sz="1200" b="0" i="0" u="none" strike="noStrike" cap="none" baseline="0" dirty="0" smtClean="0">
                <a:solidFill>
                  <a:schemeClr val="dk1"/>
                </a:solidFill>
                <a:latin typeface="Calibri"/>
                <a:ea typeface="Calibri"/>
                <a:cs typeface="Calibri"/>
                <a:sym typeface="Calibri"/>
              </a:rPr>
              <a:t> to introduce new foods, remove beloved foods (especially those containing gluten).</a:t>
            </a:r>
          </a:p>
          <a:p>
            <a:pPr marL="0" marR="0" lvl="0" indent="0" algn="l" rtl="0">
              <a:spcBef>
                <a:spcPts val="36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smtClean="0">
                <a:solidFill>
                  <a:schemeClr val="dk1"/>
                </a:solidFill>
                <a:latin typeface="Calibri"/>
                <a:ea typeface="Calibri"/>
                <a:cs typeface="Calibri"/>
                <a:sym typeface="Calibri"/>
              </a:rPr>
              <a:t>The Paleo/Primal diet requires a lot of cooking from scratch, and frankly, many of my clients don’t have the time, energy or know-how to prepare certain foods (fermented foods for example). </a:t>
            </a:r>
          </a:p>
          <a:p>
            <a:pPr marL="0" marR="0" lvl="0" indent="0" algn="l" rtl="0">
              <a:spcBef>
                <a:spcPts val="36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smtClean="0">
                <a:solidFill>
                  <a:schemeClr val="dk1"/>
                </a:solidFill>
                <a:latin typeface="Calibri"/>
                <a:ea typeface="Calibri"/>
                <a:cs typeface="Calibri"/>
                <a:sym typeface="Calibri"/>
              </a:rPr>
              <a:t>I would like to end my presentation asking for your help!  These are few things that my clients are searching for in the market place. </a:t>
            </a:r>
          </a:p>
          <a:p>
            <a:pPr marL="0" marR="0" lvl="0" indent="0" algn="l" rtl="0">
              <a:spcBef>
                <a:spcPts val="36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smtClean="0">
                <a:solidFill>
                  <a:schemeClr val="dk1"/>
                </a:solidFill>
                <a:latin typeface="Calibri"/>
                <a:ea typeface="Calibri"/>
                <a:cs typeface="Calibri"/>
                <a:sym typeface="Calibri"/>
              </a:rPr>
              <a:t>I’ll start with sauces and condiments.  Clients want flavorful food and love sauces and dips to accompany their protein and veggies.  Many things on the market are made with soybean/canola oil, and often a lot of sugar. </a:t>
            </a:r>
          </a:p>
          <a:p>
            <a:pPr marL="0" marR="0" lvl="0" indent="0" algn="l" rtl="0">
              <a:spcBef>
                <a:spcPts val="36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smtClean="0">
                <a:solidFill>
                  <a:schemeClr val="dk1"/>
                </a:solidFill>
                <a:latin typeface="Calibri"/>
                <a:ea typeface="Calibri"/>
                <a:cs typeface="Calibri"/>
                <a:sym typeface="Calibri"/>
              </a:rPr>
              <a:t>As for fermented foods, this is a growing trend. It can be an acquired taste for many people, but as I mentioned earlier, fermented foods play an integral part in restoring gut health.  Many clients are looking for ways to enjoy fermented foods (beyond sauerkraut).  Fun asian-inspired slaws, or chunky applesauce would be a few options. </a:t>
            </a:r>
          </a:p>
          <a:p>
            <a:pPr marL="0" marR="0" lvl="0" indent="0" algn="l" rtl="0">
              <a:spcBef>
                <a:spcPts val="360"/>
              </a:spcBef>
              <a:spcAft>
                <a:spcPts val="0"/>
              </a:spcAft>
              <a:buSzPct val="25000"/>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baseline="0" dirty="0" smtClean="0">
                <a:solidFill>
                  <a:schemeClr val="dk1"/>
                </a:solidFill>
                <a:latin typeface="Calibri"/>
                <a:ea typeface="Calibri"/>
                <a:cs typeface="Calibri"/>
                <a:sym typeface="Calibri"/>
              </a:rPr>
              <a:t>The gluten-free market has boomed! Unfortunately, a lot of the products on the market contain ingredients that my clients need to avoid (including soy and guar gum).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476" name="Shape 4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I’ll end with this quote….</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It’s so important to be a lifelong student! There is no ‘silver bullet’ when it comes to sports nutrition- or any field for that matter.  Where I do my best work is when I recognize I still have so much to learn. </a:t>
            </a:r>
          </a:p>
        </p:txBody>
      </p:sp>
      <p:sp>
        <p:nvSpPr>
          <p:cNvPr id="485" name="Shape 4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37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38</a:t>
            </a:fld>
            <a:endParaRPr lang="en-US" sz="1200" dirty="0">
              <a:solidFill>
                <a:schemeClr val="dk1"/>
              </a:solidFill>
              <a:latin typeface="Arial"/>
              <a:ea typeface="Arial"/>
              <a:cs typeface="Arial"/>
              <a:sym typeface="Arial"/>
            </a:endParaRPr>
          </a:p>
        </p:txBody>
      </p:sp>
      <p:sp>
        <p:nvSpPr>
          <p:cNvPr id="492" name="Shape 492"/>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38</a:t>
            </a:fld>
            <a:endParaRPr lang="en-US" sz="1200" dirty="0">
              <a:solidFill>
                <a:schemeClr val="dk1"/>
              </a:solidFill>
              <a:latin typeface="Arial"/>
              <a:ea typeface="Arial"/>
              <a:cs typeface="Arial"/>
              <a:sym typeface="Arial"/>
            </a:endParaRPr>
          </a:p>
        </p:txBody>
      </p:sp>
      <p:sp>
        <p:nvSpPr>
          <p:cNvPr id="493" name="Shape 493"/>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38</a:t>
            </a:fld>
            <a:endParaRPr lang="en-US" sz="1200" dirty="0">
              <a:solidFill>
                <a:schemeClr val="dk1"/>
              </a:solidFill>
              <a:latin typeface="Arial"/>
              <a:ea typeface="Arial"/>
              <a:cs typeface="Arial"/>
              <a:sym typeface="Arial"/>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5" name="Shape 49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a:t>
            </a:fld>
            <a:endParaRPr lang="en-US" sz="1200" dirty="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0" i="0" u="none" strike="noStrike" cap="none" dirty="0">
                <a:solidFill>
                  <a:schemeClr val="dk1"/>
                </a:solidFill>
                <a:latin typeface="Arial"/>
                <a:ea typeface="Arial"/>
                <a:cs typeface="Arial"/>
                <a:sym typeface="Arial"/>
              </a:rPr>
              <a:t>Proper diet /lifestyle can make a good athlete → GREAT</a:t>
            </a:r>
          </a:p>
          <a:p>
            <a:pPr marL="0" marR="0" lvl="0" indent="0" algn="l" rtl="0">
              <a:spcBef>
                <a:spcPts val="0"/>
              </a:spcBef>
              <a:spcAft>
                <a:spcPts val="0"/>
              </a:spcAft>
              <a:buSzPct val="25000"/>
              <a:buNone/>
            </a:pPr>
            <a:endParaRPr sz="2000" b="0" i="0" u="none" strike="noStrike" cap="none">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2000" b="0" i="0" u="none" strike="noStrike" cap="none" dirty="0">
                <a:solidFill>
                  <a:schemeClr val="dk1"/>
                </a:solidFill>
                <a:latin typeface="Arial"/>
                <a:ea typeface="Arial"/>
                <a:cs typeface="Arial"/>
                <a:sym typeface="Arial"/>
              </a:rPr>
              <a:t>Athletes look like their parents on paper, they appear healthy, but the demands of a professional sport take a toll on the body #stress</a:t>
            </a:r>
          </a:p>
          <a:p>
            <a:pPr marL="0" marR="0" lvl="0" indent="0" algn="l" rtl="0">
              <a:spcBef>
                <a:spcPts val="0"/>
              </a:spcBef>
              <a:spcAft>
                <a:spcPts val="0"/>
              </a:spcAft>
              <a:buSzPct val="25000"/>
              <a:buNone/>
            </a:pPr>
            <a:endParaRPr sz="2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For athlete and non-athlete alike</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BPA: perinatal (immediately before and after birth) exposure to BPA altered oral tolerance and immunization to dietary antigens (OVA). In summary the naïve immune system of neonate is vulnerable to low doses of BPA that trigger food intolerances later in life.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Meds include birth control, NSAIDS, statins, abx, etc.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Adrenals are often taxed because of the gut imbalances</a:t>
            </a: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Digestion needs restful environment: </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smaller the protein particles, the lower risk for immunoreactivity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Chewing allows igA to bind, Salivary glands also produce immune substances that help us fight microorganisms we are exposed to so adequate chewing of food is so important for digestive health</a:t>
            </a:r>
          </a:p>
          <a:p>
            <a:pPr marL="457200" marR="0" lvl="1"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These two papers are interesting reads.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Western Diet and Lifestyle and Diseases of Civilization, Cordain et. Al</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Origins and Evolution of the Western Diet; Health Implications for the 21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Century</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Certain </a:t>
            </a:r>
            <a:r>
              <a:rPr lang="en-US" sz="1200" b="0" i="0" u="none" strike="noStrike" cap="none" dirty="0" smtClean="0">
                <a:solidFill>
                  <a:schemeClr val="dk1"/>
                </a:solidFill>
                <a:latin typeface="Calibri"/>
                <a:ea typeface="Calibri"/>
                <a:cs typeface="Calibri"/>
                <a:sym typeface="Calibri"/>
              </a:rPr>
              <a:t>fundamental </a:t>
            </a:r>
            <a:r>
              <a:rPr lang="en-US" sz="1200" b="0" i="0" u="none" strike="noStrike" cap="none" dirty="0">
                <a:solidFill>
                  <a:schemeClr val="dk1"/>
                </a:solidFill>
                <a:latin typeface="Calibri"/>
                <a:ea typeface="Calibri"/>
                <a:cs typeface="Calibri"/>
                <a:sym typeface="Calibri"/>
              </a:rPr>
              <a:t>changes on diet and </a:t>
            </a:r>
            <a:r>
              <a:rPr lang="en-US" sz="1200" b="0" i="0" u="none" strike="noStrike" cap="none" dirty="0" smtClean="0">
                <a:solidFill>
                  <a:schemeClr val="dk1"/>
                </a:solidFill>
                <a:latin typeface="Calibri"/>
                <a:ea typeface="Calibri"/>
                <a:cs typeface="Calibri"/>
                <a:sym typeface="Calibri"/>
              </a:rPr>
              <a:t>lifestyle </a:t>
            </a:r>
            <a:r>
              <a:rPr lang="en-US" sz="1200" b="0" i="0" u="none" strike="noStrike" cap="none" dirty="0">
                <a:solidFill>
                  <a:schemeClr val="dk1"/>
                </a:solidFill>
                <a:latin typeface="Calibri"/>
                <a:ea typeface="Calibri"/>
                <a:cs typeface="Calibri"/>
                <a:sym typeface="Calibri"/>
              </a:rPr>
              <a:t>after neolithic nut esp IR and Modern Age are too recent in an evol scale for the human </a:t>
            </a:r>
            <a:r>
              <a:rPr lang="en-US" sz="1200" b="0" i="0" u="none" strike="noStrike" cap="none" dirty="0" smtClean="0">
                <a:solidFill>
                  <a:schemeClr val="dk1"/>
                </a:solidFill>
                <a:latin typeface="Calibri"/>
                <a:ea typeface="Calibri"/>
                <a:cs typeface="Calibri"/>
                <a:sym typeface="Calibri"/>
              </a:rPr>
              <a:t>gem one </a:t>
            </a:r>
            <a:r>
              <a:rPr lang="en-US" sz="1200" b="0" i="0" u="none" strike="noStrike" cap="none" dirty="0">
                <a:solidFill>
                  <a:schemeClr val="dk1"/>
                </a:solidFill>
                <a:latin typeface="Calibri"/>
                <a:ea typeface="Calibri"/>
                <a:cs typeface="Calibri"/>
                <a:sym typeface="Calibri"/>
              </a:rPr>
              <a:t>to have completely adapted. Mismatch of ancient physiology and western diet and lifestyle may underlie many so called dsi of civilization. </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Ind reached 68-78 years without signs of symptoms of chronic dz like many elderly</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I encourage you to read these articles</a:t>
            </a: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Our food supply is changing.  The way we grow food, store it, cook it (microwaves), and eat foods (in front of computers/while driving), has changed significantly in last 100 years! Societies with fewer chronic illnesses, typically consume a diet that resembles how their ancestors ate.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Do you eat how your great grandparents ate?  Mostly likely not! We have a heavy reliance on convenience and fast foods. </a:t>
            </a:r>
          </a:p>
          <a:p>
            <a:pPr marL="0" marR="0" lvl="0" indent="0" algn="l" rtl="0">
              <a:lnSpc>
                <a:spcPct val="100000"/>
              </a:lnSpc>
              <a:spcBef>
                <a:spcPts val="36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The ‘Paleo’ diet has gained a lot of popularity and attention in the last decade.  Do diets need to be this ‘restrictive’? is there a middle ground that enables clients to combine healthy eating and modern conveniences?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These findings were published in Origins of the Western Diet paper.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The American diet is incredibly different than the ‘evolutionary’ diet.  </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Sugar:  The greatest source of fructose came from wild berries (a very seasonal treat)</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Omega 6:3 ratio: Was more 2:1; Industrial oils and lack of omega 3’s in the American diet combined with little to no sea vegetables</a:t>
            </a:r>
          </a:p>
          <a:p>
            <a:pPr marL="0" marR="0" lvl="0" indent="0" algn="l" rtl="0">
              <a:spcBef>
                <a:spcPts val="360"/>
              </a:spcBef>
              <a:spcAft>
                <a:spcPts val="0"/>
              </a:spcAft>
              <a:buSzPct val="25000"/>
              <a:buNone/>
            </a:pPr>
            <a:r>
              <a:rPr lang="en-US" sz="1200" b="0" i="0" u="none" strike="noStrike" cap="none" dirty="0">
                <a:solidFill>
                  <a:schemeClr val="dk1"/>
                </a:solidFill>
                <a:latin typeface="Calibri"/>
                <a:ea typeface="Calibri"/>
                <a:cs typeface="Calibri"/>
                <a:sym typeface="Calibri"/>
              </a:rPr>
              <a:t>Non-Starchy veggies: It’s estimated that Americans eat around 1 cup of veggies per day; compared to 8 to 10 cups our ancestors most likely consumed (shrubs, grasses)</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9</a:t>
            </a:fld>
            <a:endParaRPr lang="en-US" sz="120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dirty="0">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3.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tinyurl.com/SIDS-ANA-webina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png"/><Relationship Id="rId7" Type="http://schemas.openxmlformats.org/officeDocument/2006/relationships/image" Target="../media/image31.jpg"/><Relationship Id="rId8" Type="http://schemas.openxmlformats.org/officeDocument/2006/relationships/image" Target="../media/image32.jp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a:off x="0" y="3998951"/>
            <a:ext cx="8782337" cy="4385291"/>
          </a:xfrm>
          <a:prstGeom prst="rect">
            <a:avLst/>
          </a:prstGeom>
          <a:noFill/>
          <a:ln>
            <a:noFill/>
          </a:ln>
        </p:spPr>
      </p:pic>
      <p:sp>
        <p:nvSpPr>
          <p:cNvPr id="91" name="Shape 91"/>
          <p:cNvSpPr txBox="1">
            <a:spLocks noGrp="1"/>
          </p:cNvSpPr>
          <p:nvPr>
            <p:ph type="ftr" idx="11"/>
          </p:nvPr>
        </p:nvSpPr>
        <p:spPr>
          <a:xfrm>
            <a:off x="6687867" y="580217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b="0" i="0" u="none" strike="noStrike" cap="none" dirty="0">
                <a:solidFill>
                  <a:srgbClr val="888888"/>
                </a:solidFill>
                <a:latin typeface="Arial"/>
                <a:ea typeface="Arial"/>
                <a:cs typeface="Arial"/>
                <a:sym typeface="Arial"/>
              </a:rPr>
              <a:t>© 2016 SportFuel, Inc.</a:t>
            </a:r>
          </a:p>
        </p:txBody>
      </p:sp>
      <p:sp>
        <p:nvSpPr>
          <p:cNvPr id="92" name="Shape 92"/>
          <p:cNvSpPr txBox="1">
            <a:spLocks noGrp="1"/>
          </p:cNvSpPr>
          <p:nvPr>
            <p:ph type="ctrTitle" idx="4294967295"/>
          </p:nvPr>
        </p:nvSpPr>
        <p:spPr>
          <a:xfrm>
            <a:off x="0" y="1060061"/>
            <a:ext cx="9144000" cy="1639887"/>
          </a:xfrm>
          <a:prstGeom prst="rect">
            <a:avLst/>
          </a:prstGeom>
          <a:noFill/>
          <a:ln>
            <a:noFill/>
          </a:ln>
        </p:spPr>
        <p:txBody>
          <a:bodyPr lIns="91425" tIns="45700" rIns="91425" bIns="45700" anchor="ctr" anchorCtr="0">
            <a:noAutofit/>
          </a:bodyPr>
          <a:lstStyle/>
          <a:p>
            <a:pPr marL="0" marR="0" lvl="0" indent="0" algn="ctr" rtl="0">
              <a:spcBef>
                <a:spcPts val="0"/>
              </a:spcBef>
              <a:buClr>
                <a:srgbClr val="E36C09"/>
              </a:buClr>
              <a:buSzPct val="25000"/>
              <a:buFont typeface="Calibri"/>
              <a:buNone/>
            </a:pPr>
            <a:r>
              <a:rPr lang="en-US" sz="3240" b="1" i="0" u="none" strike="noStrike" cap="none" dirty="0">
                <a:solidFill>
                  <a:srgbClr val="E36C09"/>
                </a:solidFill>
                <a:latin typeface="Calibri"/>
                <a:ea typeface="Calibri"/>
                <a:cs typeface="Calibri"/>
                <a:sym typeface="Calibri"/>
              </a:rPr>
              <a:t/>
            </a:r>
            <a:br>
              <a:rPr lang="en-US" sz="3240" b="1" i="0" u="none" strike="noStrike" cap="none" dirty="0">
                <a:solidFill>
                  <a:srgbClr val="E36C09"/>
                </a:solidFill>
                <a:latin typeface="Calibri"/>
                <a:ea typeface="Calibri"/>
                <a:cs typeface="Calibri"/>
                <a:sym typeface="Calibri"/>
              </a:rPr>
            </a:br>
            <a:r>
              <a:rPr lang="en-US" sz="3240" b="1" i="0" u="none" strike="noStrike" cap="none" dirty="0">
                <a:solidFill>
                  <a:srgbClr val="E36C09"/>
                </a:solidFill>
                <a:latin typeface="Calibri"/>
                <a:ea typeface="Calibri"/>
                <a:cs typeface="Calibri"/>
                <a:sym typeface="Calibri"/>
              </a:rPr>
              <a:t/>
            </a:r>
            <a:br>
              <a:rPr lang="en-US" sz="3240" b="1" i="0" u="none" strike="noStrike" cap="none" dirty="0">
                <a:solidFill>
                  <a:srgbClr val="E36C09"/>
                </a:solidFill>
                <a:latin typeface="Calibri"/>
                <a:ea typeface="Calibri"/>
                <a:cs typeface="Calibri"/>
                <a:sym typeface="Calibri"/>
              </a:rPr>
            </a:br>
            <a:r>
              <a:rPr lang="en-US" sz="3240" b="1" i="0" u="none" strike="noStrike" cap="none" dirty="0">
                <a:solidFill>
                  <a:srgbClr val="E36C09"/>
                </a:solidFill>
                <a:latin typeface="Calibri"/>
                <a:ea typeface="Calibri"/>
                <a:cs typeface="Calibri"/>
                <a:sym typeface="Calibri"/>
              </a:rPr>
              <a:t/>
            </a:r>
            <a:br>
              <a:rPr lang="en-US" sz="3240" b="1" i="0" u="none" strike="noStrike" cap="none" dirty="0">
                <a:solidFill>
                  <a:srgbClr val="E36C09"/>
                </a:solidFill>
                <a:latin typeface="Calibri"/>
                <a:ea typeface="Calibri"/>
                <a:cs typeface="Calibri"/>
                <a:sym typeface="Calibri"/>
              </a:rPr>
            </a:br>
            <a:r>
              <a:rPr lang="en-US" sz="3509" b="1" i="0" u="none" strike="noStrike" cap="none" dirty="0">
                <a:solidFill>
                  <a:srgbClr val="17365D"/>
                </a:solidFill>
                <a:latin typeface="Calibri"/>
                <a:ea typeface="Calibri"/>
                <a:cs typeface="Calibri"/>
                <a:sym typeface="Calibri"/>
              </a:rPr>
              <a:t>From Bagels to Beets: A Sports Nutritionist’s Journey to Real Food &amp; Personalized Performance</a:t>
            </a:r>
            <a:br>
              <a:rPr lang="en-US" sz="3509" b="1" i="0" u="none" strike="noStrike" cap="none" dirty="0">
                <a:solidFill>
                  <a:srgbClr val="17365D"/>
                </a:solidFill>
                <a:latin typeface="Calibri"/>
                <a:ea typeface="Calibri"/>
                <a:cs typeface="Calibri"/>
                <a:sym typeface="Calibri"/>
              </a:rPr>
            </a:br>
            <a:endParaRPr lang="en-US" sz="3509" b="1" i="0" u="none" strike="noStrike" cap="none" dirty="0">
              <a:solidFill>
                <a:srgbClr val="17365D"/>
              </a:solidFill>
              <a:latin typeface="Calibri"/>
              <a:ea typeface="Calibri"/>
              <a:cs typeface="Calibri"/>
              <a:sym typeface="Calibri"/>
            </a:endParaRPr>
          </a:p>
        </p:txBody>
      </p:sp>
      <p:sp>
        <p:nvSpPr>
          <p:cNvPr id="93" name="Shape 93"/>
          <p:cNvSpPr txBox="1">
            <a:spLocks noGrp="1"/>
          </p:cNvSpPr>
          <p:nvPr>
            <p:ph type="subTitle" idx="4294967295"/>
          </p:nvPr>
        </p:nvSpPr>
        <p:spPr>
          <a:xfrm>
            <a:off x="1932164" y="2817300"/>
            <a:ext cx="5592422" cy="722312"/>
          </a:xfrm>
          <a:prstGeom prst="rect">
            <a:avLst/>
          </a:prstGeom>
          <a:noFill/>
          <a:ln>
            <a:noFill/>
          </a:ln>
        </p:spPr>
        <p:txBody>
          <a:bodyPr lIns="91425" tIns="45700" rIns="91425" bIns="45700" anchor="t" anchorCtr="0">
            <a:noAutofit/>
          </a:bodyPr>
          <a:lstStyle/>
          <a:p>
            <a:pPr marL="0" marR="0" lvl="0" indent="0" algn="ctr" rtl="0">
              <a:lnSpc>
                <a:spcPct val="60000"/>
              </a:lnSpc>
              <a:spcBef>
                <a:spcPts val="0"/>
              </a:spcBef>
              <a:spcAft>
                <a:spcPts val="0"/>
              </a:spcAft>
              <a:buClr>
                <a:schemeClr val="dk1"/>
              </a:buClr>
              <a:buSzPct val="25000"/>
              <a:buFont typeface="Arial"/>
              <a:buNone/>
            </a:pPr>
            <a:endParaRPr sz="1800" b="0" i="0" u="none" strike="noStrike" cap="none">
              <a:solidFill>
                <a:srgbClr val="17375E"/>
              </a:solidFill>
              <a:latin typeface="Calibri"/>
              <a:ea typeface="Calibri"/>
              <a:cs typeface="Calibri"/>
              <a:sym typeface="Calibri"/>
            </a:endParaRPr>
          </a:p>
          <a:p>
            <a:pPr marL="0" marR="0" lvl="0" indent="0" algn="ctr" rtl="0">
              <a:lnSpc>
                <a:spcPct val="120000"/>
              </a:lnSpc>
              <a:spcBef>
                <a:spcPts val="400"/>
              </a:spcBef>
              <a:spcAft>
                <a:spcPts val="0"/>
              </a:spcAft>
              <a:buClr>
                <a:schemeClr val="dk1"/>
              </a:buClr>
              <a:buSzPct val="25000"/>
              <a:buFont typeface="Arial"/>
              <a:buNone/>
            </a:pPr>
            <a:endParaRPr sz="2000" b="0" i="0" u="none" strike="noStrike" cap="none">
              <a:solidFill>
                <a:srgbClr val="17375E"/>
              </a:solidFill>
              <a:latin typeface="Calibri"/>
              <a:ea typeface="Calibri"/>
              <a:cs typeface="Calibri"/>
              <a:sym typeface="Calibri"/>
            </a:endParaRPr>
          </a:p>
          <a:p>
            <a:pPr marL="0" marR="0" lvl="0" indent="0" algn="ctr" rtl="0">
              <a:lnSpc>
                <a:spcPct val="120000"/>
              </a:lnSpc>
              <a:spcBef>
                <a:spcPts val="400"/>
              </a:spcBef>
              <a:spcAft>
                <a:spcPts val="0"/>
              </a:spcAft>
              <a:buClr>
                <a:srgbClr val="17375E"/>
              </a:buClr>
              <a:buSzPct val="25000"/>
              <a:buFont typeface="Arial"/>
              <a:buNone/>
            </a:pPr>
            <a:r>
              <a:rPr lang="en-US" sz="2000" b="0" i="0" u="none" strike="noStrike" cap="none" dirty="0">
                <a:solidFill>
                  <a:srgbClr val="17375E"/>
                </a:solidFill>
                <a:latin typeface="Calibri"/>
                <a:ea typeface="Calibri"/>
                <a:cs typeface="Calibri"/>
                <a:sym typeface="Calibri"/>
              </a:rPr>
              <a:t>Julie Burns, MS, RD, CCN</a:t>
            </a:r>
          </a:p>
          <a:p>
            <a:pPr marL="0" marR="0" lvl="0" indent="0" algn="ctr" rtl="0">
              <a:lnSpc>
                <a:spcPct val="120000"/>
              </a:lnSpc>
              <a:spcBef>
                <a:spcPts val="400"/>
              </a:spcBef>
              <a:spcAft>
                <a:spcPts val="0"/>
              </a:spcAft>
              <a:buClr>
                <a:srgbClr val="17375E"/>
              </a:buClr>
              <a:buSzPct val="25000"/>
              <a:buFont typeface="Arial"/>
              <a:buNone/>
            </a:pPr>
            <a:r>
              <a:rPr lang="en-US" sz="2000" b="0" i="0" u="none" strike="noStrike" cap="none" dirty="0">
                <a:solidFill>
                  <a:srgbClr val="17375E"/>
                </a:solidFill>
                <a:latin typeface="Calibri"/>
                <a:ea typeface="Calibri"/>
                <a:cs typeface="Calibri"/>
                <a:sym typeface="Calibri"/>
              </a:rPr>
              <a:t>SportFuel, Inc.. and Eat Like the Pros, LLC </a:t>
            </a:r>
          </a:p>
          <a:p>
            <a:pPr marL="0" marR="0" lvl="0" indent="0" algn="ctr" rtl="0">
              <a:lnSpc>
                <a:spcPct val="60000"/>
              </a:lnSpc>
              <a:spcBef>
                <a:spcPts val="360"/>
              </a:spcBef>
              <a:buClr>
                <a:schemeClr val="dk1"/>
              </a:buClr>
              <a:buSzPct val="25000"/>
              <a:buFont typeface="Arial"/>
              <a:buNone/>
            </a:pPr>
            <a:endParaRPr sz="1800" b="0" i="1" u="none" strike="noStrike" cap="none">
              <a:solidFill>
                <a:srgbClr val="17375E"/>
              </a:solidFill>
              <a:latin typeface="Calibri"/>
              <a:ea typeface="Calibri"/>
              <a:cs typeface="Calibri"/>
              <a:sym typeface="Calibri"/>
            </a:endParaRPr>
          </a:p>
        </p:txBody>
      </p:sp>
      <p:pic>
        <p:nvPicPr>
          <p:cNvPr id="94" name="Shape 94"/>
          <p:cNvPicPr preferRelativeResize="0"/>
          <p:nvPr/>
        </p:nvPicPr>
        <p:blipFill rotWithShape="1">
          <a:blip r:embed="rId4">
            <a:alphaModFix/>
          </a:blip>
          <a:srcRect/>
          <a:stretch/>
        </p:blipFill>
        <p:spPr>
          <a:xfrm>
            <a:off x="157381" y="329122"/>
            <a:ext cx="4400400" cy="1100100"/>
          </a:xfrm>
          <a:prstGeom prst="rect">
            <a:avLst/>
          </a:prstGeom>
          <a:noFill/>
          <a:ln>
            <a:noFill/>
          </a:ln>
        </p:spPr>
      </p:pic>
      <p:pic>
        <p:nvPicPr>
          <p:cNvPr id="95" name="Shape 95"/>
          <p:cNvPicPr preferRelativeResize="0"/>
          <p:nvPr/>
        </p:nvPicPr>
        <p:blipFill>
          <a:blip r:embed="rId5">
            <a:alphaModFix/>
          </a:blip>
          <a:stretch>
            <a:fillRect/>
          </a:stretch>
        </p:blipFill>
        <p:spPr>
          <a:xfrm>
            <a:off x="4775676" y="207650"/>
            <a:ext cx="4191122" cy="9929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6687867" y="634222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pic>
        <p:nvPicPr>
          <p:cNvPr id="178" name="Shape 178"/>
          <p:cNvPicPr preferRelativeResize="0">
            <a:picLocks noGrp="1"/>
          </p:cNvPicPr>
          <p:nvPr>
            <p:ph type="body" idx="1"/>
          </p:nvPr>
        </p:nvPicPr>
        <p:blipFill rotWithShape="1">
          <a:blip r:embed="rId3">
            <a:alphaModFix/>
          </a:blip>
          <a:srcRect l="19048" r="19048"/>
          <a:stretch/>
        </p:blipFill>
        <p:spPr>
          <a:xfrm>
            <a:off x="457200" y="1600200"/>
            <a:ext cx="4038599" cy="4525963"/>
          </a:xfrm>
          <a:prstGeom prst="rect">
            <a:avLst/>
          </a:prstGeom>
          <a:noFill/>
          <a:ln>
            <a:noFill/>
          </a:ln>
        </p:spPr>
      </p:pic>
      <p:sp>
        <p:nvSpPr>
          <p:cNvPr id="179" name="Shape 179"/>
          <p:cNvSpPr txBox="1">
            <a:spLocks noGrp="1"/>
          </p:cNvSpPr>
          <p:nvPr>
            <p:ph type="body" idx="2"/>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Customized for each client</a:t>
            </a:r>
          </a:p>
          <a:p>
            <a:pPr marL="742950" marR="0" lvl="1" indent="-28575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No “one-size fits all” approach</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Combines cutting edge science with common sense</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Simple but not always easy</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80" name="Shape 180"/>
          <p:cNvSpPr/>
          <p:nvPr/>
        </p:nvSpPr>
        <p:spPr>
          <a:xfrm>
            <a:off x="-32766" y="-13510"/>
            <a:ext cx="9176764"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81" name="Shape 181"/>
          <p:cNvSpPr txBox="1">
            <a:spLocks noGrp="1"/>
          </p:cNvSpPr>
          <p:nvPr>
            <p:ph type="title"/>
          </p:nvPr>
        </p:nvSpPr>
        <p:spPr>
          <a:xfrm>
            <a:off x="381000" y="3145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dirty="0">
                <a:solidFill>
                  <a:schemeClr val="lt1"/>
                </a:solidFill>
                <a:latin typeface="Calibri"/>
                <a:ea typeface="Calibri"/>
                <a:cs typeface="Calibri"/>
                <a:sym typeface="Calibri"/>
              </a:rPr>
              <a:t>SportFuel's Foundational Diet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0" y="8855"/>
            <a:ext cx="9144000" cy="891561"/>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116975" bIns="45700" anchor="ctr" anchorCtr="0">
            <a:noAutofit/>
          </a:bodyPr>
          <a:lstStyle/>
          <a:p>
            <a:pPr marL="40182" marR="0" lvl="0" indent="-2082" algn="ctr" rtl="0">
              <a:spcBef>
                <a:spcPts val="0"/>
              </a:spcBef>
              <a:spcAft>
                <a:spcPts val="0"/>
              </a:spcAft>
              <a:buSzPct val="25000"/>
              <a:buNone/>
            </a:pPr>
            <a:r>
              <a:rPr lang="en-US" sz="4000" dirty="0">
                <a:solidFill>
                  <a:srgbClr val="FFFFFF"/>
                </a:solidFill>
                <a:latin typeface="Calibri"/>
                <a:ea typeface="Calibri"/>
                <a:cs typeface="Calibri"/>
                <a:sym typeface="Calibri"/>
              </a:rPr>
              <a:t>Premium Fuel, as Nature Intended!</a:t>
            </a:r>
          </a:p>
        </p:txBody>
      </p:sp>
      <p:sp>
        <p:nvSpPr>
          <p:cNvPr id="188" name="Shape 188"/>
          <p:cNvSpPr txBox="1"/>
          <p:nvPr/>
        </p:nvSpPr>
        <p:spPr>
          <a:xfrm>
            <a:off x="6687867" y="634222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189" name="Shape 18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Eat foods as close to their natural state as possible</a:t>
            </a:r>
          </a:p>
          <a:p>
            <a:pPr marL="342900" marR="0" lvl="0" indent="-342900" algn="l" rtl="0">
              <a:spcBef>
                <a:spcPts val="592"/>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Eat a variety of whole foods</a:t>
            </a:r>
          </a:p>
          <a:p>
            <a:pPr marL="342900" marR="0" lvl="0" indent="-342900" algn="l" rtl="0">
              <a:spcBef>
                <a:spcPts val="592"/>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Real food begets real results</a:t>
            </a: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Pastured eggs with yolk rather than Egg Beaters</a:t>
            </a: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Maple syrup or raw honey rather than artificial sweeteners</a:t>
            </a: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Butter rather than margarine</a:t>
            </a:r>
          </a:p>
          <a:p>
            <a:pPr marL="742950" marR="0" lvl="1" indent="-28575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Grass-fed meats rather than processed soy protein</a:t>
            </a:r>
          </a:p>
          <a:p>
            <a:pPr marL="742950" marR="0" lvl="1" indent="-285750" algn="l" rtl="0">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
        <p:nvSpPr>
          <p:cNvPr id="190" name="Shape 190"/>
          <p:cNvSpPr txBox="1"/>
          <p:nvPr/>
        </p:nvSpPr>
        <p:spPr>
          <a:xfrm>
            <a:off x="0" y="990600"/>
            <a:ext cx="9144000" cy="44627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300" b="1" i="1" dirty="0">
                <a:solidFill>
                  <a:schemeClr val="dk1"/>
                </a:solidFill>
                <a:latin typeface="Calibri"/>
                <a:ea typeface="Calibri"/>
                <a:cs typeface="Calibri"/>
                <a:sym typeface="Calibri"/>
              </a:rPr>
              <a:t>Eat foods that will rot and spoil, but eat them before they do!</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0" y="-4668"/>
            <a:ext cx="9144000" cy="891561"/>
          </a:xfrm>
          <a:prstGeom prst="rect">
            <a:avLst/>
          </a:prstGeom>
          <a:solidFill>
            <a:srgbClr val="17375E"/>
          </a:solidFill>
          <a:ln>
            <a:noFill/>
          </a:ln>
        </p:spPr>
        <p:txBody>
          <a:bodyPr lIns="91425" tIns="45700" rIns="116975" bIns="45700" anchor="ctr" anchorCtr="0">
            <a:noAutofit/>
          </a:bodyPr>
          <a:lstStyle/>
          <a:p>
            <a:pPr marL="40182" marR="0" lvl="0" indent="-2082" algn="ctr" rtl="0">
              <a:spcBef>
                <a:spcPts val="0"/>
              </a:spcBef>
              <a:spcAft>
                <a:spcPts val="0"/>
              </a:spcAft>
              <a:buSzPct val="25000"/>
              <a:buNone/>
            </a:pPr>
            <a:r>
              <a:rPr lang="en-US" sz="4400" dirty="0">
                <a:solidFill>
                  <a:srgbClr val="FFFFFF"/>
                </a:solidFill>
                <a:latin typeface="Calibri"/>
                <a:ea typeface="Calibri"/>
                <a:cs typeface="Calibri"/>
                <a:sym typeface="Calibri"/>
              </a:rPr>
              <a:t>Eat Nature’s Colors!   </a:t>
            </a:r>
          </a:p>
        </p:txBody>
      </p:sp>
      <p:sp>
        <p:nvSpPr>
          <p:cNvPr id="197" name="Shape 197"/>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198" name="Shape 198"/>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Fill half the plate with non-starchy veggies</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50% Raw</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50% Cooked</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Include healthy fats to maximize absorption</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Eat fresh berries for dessert</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Aim for 3 colors at each meal</a:t>
            </a:r>
          </a:p>
          <a:p>
            <a:pPr marL="342900" marR="0" lvl="0" indent="-342900" algn="l" rtl="0">
              <a:lnSpc>
                <a:spcPct val="90000"/>
              </a:lnSpc>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99" name="Shape 199"/>
          <p:cNvPicPr preferRelativeResize="0">
            <a:picLocks noGrp="1"/>
          </p:cNvPicPr>
          <p:nvPr>
            <p:ph type="body" idx="2"/>
          </p:nvPr>
        </p:nvPicPr>
        <p:blipFill rotWithShape="1">
          <a:blip r:embed="rId3">
            <a:alphaModFix/>
          </a:blip>
          <a:srcRect l="20579" r="20578"/>
          <a:stretch/>
        </p:blipFill>
        <p:spPr>
          <a:xfrm>
            <a:off x="4648200" y="1600200"/>
            <a:ext cx="4038599" cy="452596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0" y="0"/>
            <a:ext cx="9144000" cy="990599"/>
          </a:xfrm>
          <a:prstGeom prst="rect">
            <a:avLst/>
          </a:prstGeom>
          <a:solidFill>
            <a:srgbClr val="17375E"/>
          </a:solidFill>
          <a:ln w="9525" cap="flat" cmpd="sng">
            <a:solidFill>
              <a:srgbClr val="17375E"/>
            </a:solidFill>
            <a:prstDash val="solid"/>
            <a:miter/>
            <a:headEnd type="none" w="med" len="med"/>
            <a:tailEnd type="none" w="med" len="med"/>
          </a:ln>
        </p:spPr>
        <p:txBody>
          <a:bodyPr lIns="0" tIns="0" rIns="0" bIns="0" anchor="t" anchorCtr="0">
            <a:noAutofit/>
          </a:bodyPr>
          <a:lstStyle/>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207" name="Shape 207"/>
          <p:cNvSpPr txBox="1"/>
          <p:nvPr/>
        </p:nvSpPr>
        <p:spPr>
          <a:xfrm>
            <a:off x="457200" y="-109538"/>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1" dirty="0">
                <a:solidFill>
                  <a:schemeClr val="lt1"/>
                </a:solidFill>
                <a:latin typeface="Calibri"/>
                <a:ea typeface="Calibri"/>
                <a:cs typeface="Calibri"/>
                <a:sym typeface="Calibri"/>
              </a:rPr>
              <a:t> </a:t>
            </a:r>
            <a:r>
              <a:rPr lang="en-US" sz="4400" dirty="0">
                <a:solidFill>
                  <a:schemeClr val="lt1"/>
                </a:solidFill>
                <a:latin typeface="Calibri"/>
                <a:ea typeface="Calibri"/>
                <a:cs typeface="Calibri"/>
                <a:sym typeface="Calibri"/>
              </a:rPr>
              <a:t>VEG UP!</a:t>
            </a:r>
          </a:p>
        </p:txBody>
      </p:sp>
      <p:sp>
        <p:nvSpPr>
          <p:cNvPr id="208" name="Shape 208"/>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209" name="Shape 209"/>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Aim for 6 handfuls of veggies per day</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Add greens to smoothies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Powdered greens </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Try fresh pressed juices</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Add spinach, tomato, and cucumbers to sandwiches/wraps</a:t>
            </a:r>
          </a:p>
          <a:p>
            <a:pPr marL="342900" marR="0" lvl="0" indent="-342900" algn="l" rtl="0">
              <a:lnSpc>
                <a:spcPct val="90000"/>
              </a:lnSpc>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body" idx="2"/>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Bulk up breakfast with veggies &amp; eggs</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End dinner with greens tossed in vinegar and EVOO</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Spiralize squash for a pasta alternative</a:t>
            </a:r>
          </a:p>
          <a:p>
            <a:pPr marL="342900" marR="0" lvl="0" indent="-342900" algn="l" rtl="0">
              <a:lnSpc>
                <a:spcPct val="90000"/>
              </a:lnSpc>
              <a:spcBef>
                <a:spcPts val="56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Location is everything!Place veggies in convenient location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0" y="4372"/>
            <a:ext cx="9261475" cy="986227"/>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3800" dirty="0">
                <a:solidFill>
                  <a:schemeClr val="lt1"/>
                </a:solidFill>
                <a:latin typeface="Calibri"/>
                <a:ea typeface="Calibri"/>
                <a:cs typeface="Calibri"/>
                <a:sym typeface="Calibri"/>
              </a:rPr>
              <a:t>Include Healing Fats</a:t>
            </a:r>
          </a:p>
        </p:txBody>
      </p:sp>
      <p:pic>
        <p:nvPicPr>
          <p:cNvPr id="216" name="Shape 216"/>
          <p:cNvPicPr preferRelativeResize="0"/>
          <p:nvPr/>
        </p:nvPicPr>
        <p:blipFill rotWithShape="1">
          <a:blip r:embed="rId3">
            <a:alphaModFix/>
          </a:blip>
          <a:srcRect/>
          <a:stretch/>
        </p:blipFill>
        <p:spPr>
          <a:xfrm>
            <a:off x="4650492" y="1587758"/>
            <a:ext cx="4132072" cy="2864076"/>
          </a:xfrm>
          <a:prstGeom prst="rect">
            <a:avLst/>
          </a:prstGeom>
          <a:noFill/>
          <a:ln>
            <a:noFill/>
          </a:ln>
        </p:spPr>
      </p:pic>
      <p:sp>
        <p:nvSpPr>
          <p:cNvPr id="217" name="Shape 217"/>
          <p:cNvSpPr txBox="1"/>
          <p:nvPr/>
        </p:nvSpPr>
        <p:spPr>
          <a:xfrm>
            <a:off x="509587" y="1139209"/>
            <a:ext cx="7589836" cy="5259388"/>
          </a:xfrm>
          <a:prstGeom prst="rect">
            <a:avLst/>
          </a:prstGeom>
          <a:noFill/>
          <a:ln>
            <a:noFill/>
          </a:ln>
        </p:spPr>
        <p:txBody>
          <a:bodyPr lIns="91425" tIns="45700" rIns="116975" bIns="45700" anchor="t" anchorCtr="0">
            <a:noAutofit/>
          </a:bodyPr>
          <a:lstStyle/>
          <a:p>
            <a:pPr marL="382588" marR="0" lvl="0" indent="-344488" algn="l" rtl="0">
              <a:lnSpc>
                <a:spcPct val="90000"/>
              </a:lnSpc>
              <a:spcBef>
                <a:spcPts val="0"/>
              </a:spcBef>
              <a:spcAft>
                <a:spcPts val="0"/>
              </a:spcAft>
              <a:buClr>
                <a:schemeClr val="dk1"/>
              </a:buClr>
              <a:buFont typeface="Arial"/>
              <a:buNone/>
            </a:pPr>
            <a:endParaRPr sz="2500" b="1">
              <a:solidFill>
                <a:schemeClr val="dk1"/>
              </a:solidFill>
              <a:latin typeface="Calibri"/>
              <a:ea typeface="Calibri"/>
              <a:cs typeface="Calibri"/>
              <a:sym typeface="Calibri"/>
            </a:endParaRP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Wild cold water fish (salmon)</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Grass-fed/finished meats</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Butter, Ghee, Lard, Tallow</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Avocado</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Chia seeds or ground flax</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Sprouted nuts and seeds </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Unrefined coconut oil or MCT oil</a:t>
            </a:r>
          </a:p>
          <a:p>
            <a:pPr marL="549275" marR="0" lvl="1" indent="-295275"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Raw pumpkin seed, poppy seed &amp; olive oils</a:t>
            </a:r>
          </a:p>
          <a:p>
            <a:pPr marL="949325" marR="0" lvl="2" indent="-238125" algn="l" rtl="0">
              <a:lnSpc>
                <a:spcPct val="90000"/>
              </a:lnSpc>
              <a:spcBef>
                <a:spcPts val="44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Unrefined, cold-pressed, dark bottle, refrigerate</a:t>
            </a:r>
          </a:p>
          <a:p>
            <a:pPr marL="549275" marR="0" lvl="1" indent="-295275" algn="l" rtl="0">
              <a:lnSpc>
                <a:spcPct val="90000"/>
              </a:lnSpc>
              <a:spcBef>
                <a:spcPts val="520"/>
              </a:spcBef>
              <a:spcAft>
                <a:spcPts val="0"/>
              </a:spcAft>
              <a:buClr>
                <a:schemeClr val="dk1"/>
              </a:buClr>
              <a:buSzPct val="100000"/>
              <a:buFont typeface="Arial"/>
              <a:buChar char="•"/>
            </a:pPr>
            <a:r>
              <a:rPr lang="en-US" sz="2600" b="0" i="0" u="sng" strike="noStrike" cap="none" dirty="0">
                <a:solidFill>
                  <a:schemeClr val="dk1"/>
                </a:solidFill>
                <a:latin typeface="Calibri"/>
                <a:ea typeface="Calibri"/>
                <a:cs typeface="Calibri"/>
                <a:sym typeface="Calibri"/>
              </a:rPr>
              <a:t>Clean</a:t>
            </a:r>
            <a:r>
              <a:rPr lang="en-US" sz="2600" b="0" i="0" u="none" strike="noStrike" cap="none" dirty="0">
                <a:solidFill>
                  <a:schemeClr val="dk1"/>
                </a:solidFill>
                <a:latin typeface="Calibri"/>
                <a:ea typeface="Calibri"/>
                <a:cs typeface="Calibri"/>
                <a:sym typeface="Calibri"/>
              </a:rPr>
              <a:t> EFA supplement</a:t>
            </a:r>
          </a:p>
        </p:txBody>
      </p:sp>
      <p:sp>
        <p:nvSpPr>
          <p:cNvPr id="218" name="Shape 218"/>
          <p:cNvSpPr txBox="1"/>
          <p:nvPr/>
        </p:nvSpPr>
        <p:spPr>
          <a:xfrm>
            <a:off x="6687867"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9144000" cy="990599"/>
          </a:xfrm>
          <a:prstGeom prst="rect">
            <a:avLst/>
          </a:prstGeom>
          <a:solidFill>
            <a:srgbClr val="17375E"/>
          </a:solidFill>
          <a:ln w="9525" cap="flat" cmpd="sng">
            <a:solidFill>
              <a:srgbClr val="17375E"/>
            </a:solidFill>
            <a:prstDash val="solid"/>
            <a:miter/>
            <a:headEnd type="none" w="med" len="med"/>
            <a:tailEnd type="none" w="med" len="med"/>
          </a:ln>
        </p:spPr>
        <p:txBody>
          <a:bodyPr lIns="0" tIns="0" rIns="0" bIns="0" anchor="t" anchorCtr="0">
            <a:noAutofit/>
          </a:bodyPr>
          <a:lstStyle/>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225" name="Shape 225"/>
          <p:cNvSpPr txBox="1">
            <a:spLocks noGrp="1"/>
          </p:cNvSpPr>
          <p:nvPr>
            <p:ph type="body" idx="1"/>
          </p:nvPr>
        </p:nvSpPr>
        <p:spPr>
          <a:xfrm>
            <a:off x="162143" y="1223962"/>
            <a:ext cx="4752974" cy="639762"/>
          </a:xfrm>
          <a:prstGeom prst="rect">
            <a:avLst/>
          </a:prstGeom>
          <a:noFill/>
          <a:ln>
            <a:noFill/>
          </a:ln>
        </p:spPr>
        <p:txBody>
          <a:bodyPr lIns="91425" tIns="45700" rIns="91425" bIns="45700" anchor="b" anchorCtr="0">
            <a:noAutofit/>
          </a:bodyPr>
          <a:lstStyle/>
          <a:p>
            <a:pPr marL="0" marR="0" lvl="0" indent="0" algn="l" rtl="0">
              <a:spcBef>
                <a:spcPts val="0"/>
              </a:spcBef>
              <a:buClr>
                <a:srgbClr val="37AB3B"/>
              </a:buClr>
              <a:buSzPct val="25000"/>
              <a:buFont typeface="Arial"/>
              <a:buNone/>
            </a:pPr>
            <a:r>
              <a:rPr lang="en-US" sz="2700" b="1" i="0" u="none" strike="noStrike" cap="none" dirty="0">
                <a:solidFill>
                  <a:srgbClr val="37AB3B"/>
                </a:solidFill>
                <a:latin typeface="Calibri"/>
                <a:ea typeface="Calibri"/>
                <a:cs typeface="Calibri"/>
                <a:sym typeface="Calibri"/>
              </a:rPr>
              <a:t>       </a:t>
            </a:r>
            <a:r>
              <a:rPr lang="en-US" sz="2700" b="1" i="0" u="none" strike="noStrike" cap="none" dirty="0">
                <a:solidFill>
                  <a:schemeClr val="dk1"/>
                </a:solidFill>
                <a:latin typeface="Calibri"/>
                <a:ea typeface="Calibri"/>
                <a:cs typeface="Calibri"/>
                <a:sym typeface="Calibri"/>
              </a:rPr>
              <a:t>You are what you eat…</a:t>
            </a:r>
          </a:p>
        </p:txBody>
      </p:sp>
      <p:sp>
        <p:nvSpPr>
          <p:cNvPr id="226" name="Shape 226"/>
          <p:cNvSpPr txBox="1">
            <a:spLocks noGrp="1"/>
          </p:cNvSpPr>
          <p:nvPr>
            <p:ph type="body" idx="2"/>
          </p:nvPr>
        </p:nvSpPr>
        <p:spPr>
          <a:xfrm>
            <a:off x="163513" y="2174875"/>
            <a:ext cx="4333875" cy="3951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500" b="0" i="0" u="none" strike="noStrike" cap="none" dirty="0">
                <a:solidFill>
                  <a:srgbClr val="000000"/>
                </a:solidFill>
                <a:latin typeface="Calibri"/>
                <a:ea typeface="Calibri"/>
                <a:cs typeface="Calibri"/>
                <a:sym typeface="Calibri"/>
              </a:rPr>
              <a:t>100% Grass-fed </a:t>
            </a:r>
            <a:r>
              <a:rPr lang="en-US" sz="2500" b="0" i="1" u="none" strike="noStrike" cap="none" dirty="0">
                <a:solidFill>
                  <a:srgbClr val="000000"/>
                </a:solidFill>
                <a:latin typeface="Calibri"/>
                <a:ea typeface="Calibri"/>
                <a:cs typeface="Calibri"/>
                <a:sym typeface="Calibri"/>
              </a:rPr>
              <a:t>and </a:t>
            </a:r>
            <a:r>
              <a:rPr lang="en-US" sz="2500" b="0" i="0" u="none" strike="noStrike" cap="none" dirty="0">
                <a:solidFill>
                  <a:srgbClr val="000000"/>
                </a:solidFill>
                <a:latin typeface="Calibri"/>
                <a:ea typeface="Calibri"/>
                <a:cs typeface="Calibri"/>
                <a:sym typeface="Calibri"/>
              </a:rPr>
              <a:t>finished beef</a:t>
            </a:r>
          </a:p>
          <a:p>
            <a:pPr marL="342900" marR="0" lvl="0" indent="-342900" algn="l" rtl="0">
              <a:spcBef>
                <a:spcPts val="500"/>
              </a:spcBef>
              <a:spcAft>
                <a:spcPts val="0"/>
              </a:spcAft>
              <a:buClr>
                <a:srgbClr val="000000"/>
              </a:buClr>
              <a:buSzPct val="100000"/>
              <a:buFont typeface="Arial"/>
              <a:buChar char="•"/>
            </a:pPr>
            <a:r>
              <a:rPr lang="en-US" sz="2500" b="0" i="0" u="none" strike="noStrike" cap="none" dirty="0">
                <a:solidFill>
                  <a:srgbClr val="000000"/>
                </a:solidFill>
                <a:latin typeface="Calibri"/>
                <a:ea typeface="Calibri"/>
                <a:cs typeface="Calibri"/>
                <a:sym typeface="Calibri"/>
              </a:rPr>
              <a:t>Pasture-raised eggs, turkey and chicken (skin on if organic)</a:t>
            </a:r>
          </a:p>
          <a:p>
            <a:pPr marL="342900" marR="0" lvl="0" indent="-342900" algn="l" rtl="0">
              <a:spcBef>
                <a:spcPts val="500"/>
              </a:spcBef>
              <a:spcAft>
                <a:spcPts val="0"/>
              </a:spcAft>
              <a:buClr>
                <a:srgbClr val="000000"/>
              </a:buClr>
              <a:buSzPct val="100000"/>
              <a:buFont typeface="Arial"/>
              <a:buChar char="•"/>
            </a:pPr>
            <a:r>
              <a:rPr lang="en-US" sz="2500" b="0" i="0" u="none" strike="noStrike" cap="none" dirty="0">
                <a:solidFill>
                  <a:srgbClr val="000000"/>
                </a:solidFill>
                <a:latin typeface="Calibri"/>
                <a:ea typeface="Calibri"/>
                <a:cs typeface="Calibri"/>
                <a:sym typeface="Calibri"/>
              </a:rPr>
              <a:t>Cold water wild fish (salmon)</a:t>
            </a:r>
          </a:p>
          <a:p>
            <a:pPr marL="342900" marR="0" lvl="0" indent="-342900" algn="l" rtl="0">
              <a:spcBef>
                <a:spcPts val="500"/>
              </a:spcBef>
              <a:spcAft>
                <a:spcPts val="0"/>
              </a:spcAft>
              <a:buClr>
                <a:srgbClr val="000000"/>
              </a:buClr>
              <a:buSzPct val="100000"/>
              <a:buFont typeface="Arial"/>
              <a:buChar char="•"/>
            </a:pPr>
            <a:r>
              <a:rPr lang="en-US" sz="2500" b="0" i="0" u="none" strike="noStrike" cap="none" dirty="0">
                <a:solidFill>
                  <a:srgbClr val="000000"/>
                </a:solidFill>
                <a:latin typeface="Calibri"/>
                <a:ea typeface="Calibri"/>
                <a:cs typeface="Calibri"/>
                <a:sym typeface="Calibri"/>
              </a:rPr>
              <a:t>Full-fat organic cultured dairy, if tolerated</a:t>
            </a:r>
          </a:p>
          <a:p>
            <a:pPr marL="342900" marR="0" lvl="0" indent="-342900" algn="l" rtl="0">
              <a:spcBef>
                <a:spcPts val="500"/>
              </a:spcBef>
              <a:spcAft>
                <a:spcPts val="0"/>
              </a:spcAft>
              <a:buClr>
                <a:srgbClr val="000000"/>
              </a:buClr>
              <a:buSzPct val="100000"/>
              <a:buFont typeface="Arial"/>
              <a:buChar char="•"/>
            </a:pPr>
            <a:r>
              <a:rPr lang="en-US" sz="2500" b="0" i="0" u="none" strike="noStrike" cap="none" dirty="0">
                <a:solidFill>
                  <a:srgbClr val="000000"/>
                </a:solidFill>
                <a:latin typeface="Calibri"/>
                <a:ea typeface="Calibri"/>
                <a:cs typeface="Calibri"/>
                <a:sym typeface="Calibri"/>
              </a:rPr>
              <a:t>Sprouted nuts and seeds</a:t>
            </a:r>
          </a:p>
          <a:p>
            <a:pPr marL="342900" marR="0" lvl="0" indent="-342900" algn="l" rtl="0">
              <a:spcBef>
                <a:spcPts val="480"/>
              </a:spcBef>
              <a:buClr>
                <a:schemeClr val="dk1"/>
              </a:buClr>
              <a:buSzPct val="25000"/>
              <a:buFont typeface="Arial"/>
              <a:buNone/>
            </a:pPr>
            <a:endParaRPr sz="2400" b="0" i="0" u="none" strike="noStrike" cap="none">
              <a:solidFill>
                <a:schemeClr val="dk2"/>
              </a:solidFill>
              <a:latin typeface="Calibri"/>
              <a:ea typeface="Calibri"/>
              <a:cs typeface="Calibri"/>
              <a:sym typeface="Calibri"/>
            </a:endParaRPr>
          </a:p>
        </p:txBody>
      </p:sp>
      <p:sp>
        <p:nvSpPr>
          <p:cNvPr id="227" name="Shape 227"/>
          <p:cNvSpPr txBox="1">
            <a:spLocks noGrp="1"/>
          </p:cNvSpPr>
          <p:nvPr>
            <p:ph type="body" idx="3"/>
          </p:nvPr>
        </p:nvSpPr>
        <p:spPr>
          <a:xfrm>
            <a:off x="5116810" y="5496219"/>
            <a:ext cx="3657600" cy="407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000000"/>
              </a:buClr>
              <a:buSzPct val="25000"/>
              <a:buFont typeface="Arial"/>
              <a:buNone/>
            </a:pPr>
            <a:r>
              <a:rPr lang="en-US" sz="2220" b="1" i="1" u="none" strike="noStrike" cap="none" dirty="0">
                <a:solidFill>
                  <a:srgbClr val="000000"/>
                </a:solidFill>
                <a:latin typeface="Calibri"/>
                <a:ea typeface="Calibri"/>
                <a:cs typeface="Calibri"/>
                <a:sym typeface="Calibri"/>
              </a:rPr>
              <a:t>AND what your food ate…</a:t>
            </a:r>
          </a:p>
        </p:txBody>
      </p:sp>
      <p:pic>
        <p:nvPicPr>
          <p:cNvPr id="228" name="Shape 228"/>
          <p:cNvPicPr preferRelativeResize="0">
            <a:picLocks noGrp="1"/>
          </p:cNvPicPr>
          <p:nvPr>
            <p:ph type="body" idx="4"/>
          </p:nvPr>
        </p:nvPicPr>
        <p:blipFill rotWithShape="1">
          <a:blip r:embed="rId3">
            <a:alphaModFix/>
          </a:blip>
          <a:srcRect l="4367" r="4366"/>
          <a:stretch/>
        </p:blipFill>
        <p:spPr>
          <a:xfrm>
            <a:off x="4689205" y="1463534"/>
            <a:ext cx="3657600" cy="3519746"/>
          </a:xfrm>
          <a:prstGeom prst="rect">
            <a:avLst/>
          </a:prstGeom>
          <a:noFill/>
          <a:ln>
            <a:noFill/>
          </a:ln>
        </p:spPr>
      </p:pic>
      <p:sp>
        <p:nvSpPr>
          <p:cNvPr id="229" name="Shape 229"/>
          <p:cNvSpPr txBox="1"/>
          <p:nvPr/>
        </p:nvSpPr>
        <p:spPr>
          <a:xfrm>
            <a:off x="538162" y="-196850"/>
            <a:ext cx="8116887" cy="1223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FFFFFF"/>
              </a:buClr>
              <a:buSzPct val="25000"/>
              <a:buFont typeface="Calibri"/>
              <a:buNone/>
            </a:pPr>
            <a:r>
              <a:rPr lang="en-US" sz="4290" dirty="0">
                <a:solidFill>
                  <a:srgbClr val="FFFFFF"/>
                </a:solidFill>
                <a:latin typeface="Calibri"/>
                <a:ea typeface="Calibri"/>
                <a:cs typeface="Calibri"/>
                <a:sym typeface="Calibri"/>
              </a:rPr>
              <a:t>Opt for Clean Protein</a:t>
            </a:r>
          </a:p>
        </p:txBody>
      </p:sp>
      <p:sp>
        <p:nvSpPr>
          <p:cNvPr id="230" name="Shape 230"/>
          <p:cNvSpPr txBox="1"/>
          <p:nvPr/>
        </p:nvSpPr>
        <p:spPr>
          <a:xfrm>
            <a:off x="6687867"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381000" y="1171975"/>
            <a:ext cx="4038599" cy="3394388"/>
          </a:xfrm>
          <a:prstGeom prst="rect">
            <a:avLst/>
          </a:prstGeom>
          <a:noFill/>
          <a:ln>
            <a:noFill/>
          </a:ln>
        </p:spPr>
        <p:txBody>
          <a:bodyPr lIns="91425" tIns="45700" rIns="91425" bIns="45700" anchor="t" anchorCtr="0">
            <a:noAutofit/>
          </a:bodyPr>
          <a:lstStyle/>
          <a:p>
            <a:pPr marL="114300" marR="0" lvl="0" indent="0" algn="l" rtl="0">
              <a:lnSpc>
                <a:spcPct val="80000"/>
              </a:lnSpc>
              <a:spcBef>
                <a:spcPts val="0"/>
              </a:spcBef>
              <a:spcAft>
                <a:spcPts val="0"/>
              </a:spcAft>
              <a:buClr>
                <a:schemeClr val="dk1"/>
              </a:buClr>
              <a:buSzPct val="25000"/>
              <a:buFont typeface="Arial"/>
              <a:buNone/>
            </a:pPr>
            <a:r>
              <a:rPr lang="en-US" sz="2600" b="1" i="0" u="none" strike="noStrike" cap="none" dirty="0">
                <a:solidFill>
                  <a:schemeClr val="dk1"/>
                </a:solidFill>
                <a:latin typeface="Calibri"/>
                <a:ea typeface="Calibri"/>
                <a:cs typeface="Calibri"/>
                <a:sym typeface="Calibri"/>
              </a:rPr>
              <a:t>Gluten Free Grains </a:t>
            </a:r>
          </a:p>
          <a:p>
            <a:pPr marL="114300" marR="0" lvl="0" indent="0" algn="l" rtl="0">
              <a:lnSpc>
                <a:spcPct val="8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Wild Rice </a:t>
            </a:r>
          </a:p>
          <a:p>
            <a:pPr marL="114300" marR="0" lvl="0" indent="0" algn="l" rtl="0">
              <a:lnSpc>
                <a:spcPct val="8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Amaranth</a:t>
            </a:r>
          </a:p>
          <a:p>
            <a:pPr marL="114300" marR="0" lvl="0" indent="0" algn="l" rtl="0">
              <a:lnSpc>
                <a:spcPct val="8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Buckwheat</a:t>
            </a:r>
          </a:p>
          <a:p>
            <a:pPr marL="114300" marR="0" lvl="0" indent="0" algn="l" rtl="0">
              <a:lnSpc>
                <a:spcPct val="8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Millet</a:t>
            </a:r>
          </a:p>
          <a:p>
            <a:pPr marL="114300" marR="0" lvl="0" indent="0" algn="l" rtl="0">
              <a:lnSpc>
                <a:spcPct val="8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Certified Gluten Free Oats</a:t>
            </a:r>
          </a:p>
          <a:p>
            <a:pPr marL="114300" marR="0" lvl="0" indent="0" algn="l" rtl="0">
              <a:lnSpc>
                <a:spcPct val="8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Quinoa</a:t>
            </a:r>
          </a:p>
          <a:p>
            <a:pPr marL="114300" marR="0" lvl="0" indent="0" algn="l" rtl="0">
              <a:lnSpc>
                <a:spcPct val="80000"/>
              </a:lnSpc>
              <a:spcBef>
                <a:spcPts val="520"/>
              </a:spcBef>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 Teff </a:t>
            </a:r>
          </a:p>
        </p:txBody>
      </p:sp>
      <p:sp>
        <p:nvSpPr>
          <p:cNvPr id="237" name="Shape 237"/>
          <p:cNvSpPr txBox="1">
            <a:spLocks noGrp="1"/>
          </p:cNvSpPr>
          <p:nvPr>
            <p:ph type="body" idx="2"/>
          </p:nvPr>
        </p:nvSpPr>
        <p:spPr>
          <a:xfrm>
            <a:off x="4526703" y="1191883"/>
            <a:ext cx="4500562" cy="4525961"/>
          </a:xfrm>
          <a:prstGeom prst="rect">
            <a:avLst/>
          </a:prstGeom>
          <a:noFill/>
          <a:ln>
            <a:noFill/>
          </a:ln>
        </p:spPr>
        <p:txBody>
          <a:bodyPr lIns="91425" tIns="45700" rIns="91425" bIns="45700" anchor="t" anchorCtr="0">
            <a:noAutofit/>
          </a:bodyPr>
          <a:lstStyle/>
          <a:p>
            <a:pPr marL="114300" marR="0" lvl="0" indent="0" algn="l" rtl="0">
              <a:lnSpc>
                <a:spcPct val="80000"/>
              </a:lnSpc>
              <a:spcBef>
                <a:spcPts val="0"/>
              </a:spcBef>
              <a:spcAft>
                <a:spcPts val="0"/>
              </a:spcAft>
              <a:buClr>
                <a:srgbClr val="000000"/>
              </a:buClr>
              <a:buSzPct val="25000"/>
              <a:buFont typeface="Arial"/>
              <a:buNone/>
            </a:pPr>
            <a:r>
              <a:rPr lang="en-US" sz="2600" b="1" i="0" u="none" strike="noStrike" cap="none" dirty="0">
                <a:solidFill>
                  <a:srgbClr val="000000"/>
                </a:solidFill>
                <a:latin typeface="Calibri"/>
                <a:ea typeface="Calibri"/>
                <a:cs typeface="Calibri"/>
                <a:sym typeface="Calibri"/>
              </a:rPr>
              <a:t>Starchy Veggies and Fruit</a:t>
            </a:r>
          </a:p>
          <a:p>
            <a:pPr marL="114300" marR="0" lvl="0" indent="0" algn="l" rtl="0">
              <a:lnSpc>
                <a:spcPct val="80000"/>
              </a:lnSpc>
              <a:spcBef>
                <a:spcPts val="52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 Winter Squash (acorn, butternut)</a:t>
            </a:r>
          </a:p>
          <a:p>
            <a:pPr marL="114300" marR="0" lvl="0" indent="0" algn="l" rtl="0">
              <a:lnSpc>
                <a:spcPct val="80000"/>
              </a:lnSpc>
              <a:spcBef>
                <a:spcPts val="52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 White Potatoes</a:t>
            </a:r>
          </a:p>
          <a:p>
            <a:pPr marL="114300" marR="0" lvl="0" indent="0" algn="l" rtl="0">
              <a:lnSpc>
                <a:spcPct val="80000"/>
              </a:lnSpc>
              <a:spcBef>
                <a:spcPts val="52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 Sweet Potatoes</a:t>
            </a:r>
          </a:p>
          <a:p>
            <a:pPr marL="114300" marR="0" lvl="0" indent="0" algn="l" rtl="0">
              <a:lnSpc>
                <a:spcPct val="80000"/>
              </a:lnSpc>
              <a:spcBef>
                <a:spcPts val="52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 Yams</a:t>
            </a:r>
          </a:p>
          <a:p>
            <a:pPr marL="114300" marR="0" lvl="0" indent="0" algn="l" rtl="0">
              <a:lnSpc>
                <a:spcPct val="80000"/>
              </a:lnSpc>
              <a:spcBef>
                <a:spcPts val="52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 Spaghetti Squash (lower carb) </a:t>
            </a:r>
          </a:p>
          <a:p>
            <a:pPr marL="114300" marR="0" lvl="0" indent="0" algn="l" rtl="0">
              <a:lnSpc>
                <a:spcPct val="80000"/>
              </a:lnSpc>
              <a:spcBef>
                <a:spcPts val="52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 Beets, Berries &amp; Fresh Juices</a:t>
            </a:r>
          </a:p>
          <a:p>
            <a:pPr marL="114300" marR="0" lvl="0" indent="0" algn="l" rtl="0">
              <a:lnSpc>
                <a:spcPct val="80000"/>
              </a:lnSpc>
              <a:spcBef>
                <a:spcPts val="520"/>
              </a:spcBef>
              <a:buClr>
                <a:schemeClr val="dk1"/>
              </a:buClr>
              <a:buSzPct val="25000"/>
              <a:buFont typeface="Arial"/>
              <a:buNone/>
            </a:pPr>
            <a:endParaRPr sz="2600" b="0" i="0" u="none" strike="noStrike" cap="none">
              <a:solidFill>
                <a:srgbClr val="465466"/>
              </a:solidFill>
              <a:latin typeface="Calibri"/>
              <a:ea typeface="Calibri"/>
              <a:cs typeface="Calibri"/>
              <a:sym typeface="Calibri"/>
            </a:endParaRPr>
          </a:p>
        </p:txBody>
      </p:sp>
      <p:pic>
        <p:nvPicPr>
          <p:cNvPr id="238" name="Shape 238"/>
          <p:cNvPicPr preferRelativeResize="0"/>
          <p:nvPr/>
        </p:nvPicPr>
        <p:blipFill rotWithShape="1">
          <a:blip r:embed="rId3">
            <a:alphaModFix/>
          </a:blip>
          <a:srcRect/>
          <a:stretch/>
        </p:blipFill>
        <p:spPr>
          <a:xfrm>
            <a:off x="5199470" y="5222861"/>
            <a:ext cx="2541865" cy="1417767"/>
          </a:xfrm>
          <a:prstGeom prst="rect">
            <a:avLst/>
          </a:prstGeom>
          <a:noFill/>
          <a:ln>
            <a:noFill/>
          </a:ln>
        </p:spPr>
      </p:pic>
      <p:sp>
        <p:nvSpPr>
          <p:cNvPr id="239" name="Shape 239"/>
          <p:cNvSpPr/>
          <p:nvPr/>
        </p:nvSpPr>
        <p:spPr>
          <a:xfrm>
            <a:off x="0" y="0"/>
            <a:ext cx="9218612"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pic>
        <p:nvPicPr>
          <p:cNvPr id="240" name="Shape 240"/>
          <p:cNvPicPr preferRelativeResize="0"/>
          <p:nvPr/>
        </p:nvPicPr>
        <p:blipFill rotWithShape="1">
          <a:blip r:embed="rId4">
            <a:alphaModFix/>
          </a:blip>
          <a:srcRect/>
          <a:stretch/>
        </p:blipFill>
        <p:spPr>
          <a:xfrm flipH="1">
            <a:off x="1221995" y="5222861"/>
            <a:ext cx="2710248" cy="1348819"/>
          </a:xfrm>
          <a:prstGeom prst="rect">
            <a:avLst/>
          </a:prstGeom>
          <a:noFill/>
          <a:ln>
            <a:noFill/>
          </a:ln>
        </p:spPr>
      </p:pic>
      <p:sp>
        <p:nvSpPr>
          <p:cNvPr id="241" name="Shape 241"/>
          <p:cNvSpPr txBox="1"/>
          <p:nvPr/>
        </p:nvSpPr>
        <p:spPr>
          <a:xfrm>
            <a:off x="0" y="-109538"/>
            <a:ext cx="91440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Select Whole Food Carbohydrates</a:t>
            </a:r>
          </a:p>
        </p:txBody>
      </p:sp>
      <p:sp>
        <p:nvSpPr>
          <p:cNvPr id="242" name="Shape 242"/>
          <p:cNvSpPr txBox="1"/>
          <p:nvPr/>
        </p:nvSpPr>
        <p:spPr>
          <a:xfrm>
            <a:off x="6728403" y="65244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a:stretch/>
        </p:blipFill>
        <p:spPr>
          <a:xfrm>
            <a:off x="6938234" y="5131798"/>
            <a:ext cx="2151717" cy="1928851"/>
          </a:xfrm>
          <a:prstGeom prst="rect">
            <a:avLst/>
          </a:prstGeom>
          <a:noFill/>
          <a:ln>
            <a:noFill/>
          </a:ln>
        </p:spPr>
      </p:pic>
      <p:pic>
        <p:nvPicPr>
          <p:cNvPr id="249" name="Shape 249"/>
          <p:cNvPicPr preferRelativeResize="0"/>
          <p:nvPr/>
        </p:nvPicPr>
        <p:blipFill rotWithShape="1">
          <a:blip r:embed="rId4">
            <a:alphaModFix/>
          </a:blip>
          <a:srcRect/>
          <a:stretch/>
        </p:blipFill>
        <p:spPr>
          <a:xfrm>
            <a:off x="-148631" y="5192892"/>
            <a:ext cx="2540194" cy="1854247"/>
          </a:xfrm>
          <a:prstGeom prst="rect">
            <a:avLst/>
          </a:prstGeom>
          <a:noFill/>
          <a:ln>
            <a:noFill/>
          </a:ln>
        </p:spPr>
      </p:pic>
      <p:pic>
        <p:nvPicPr>
          <p:cNvPr id="250" name="Shape 250"/>
          <p:cNvPicPr preferRelativeResize="0"/>
          <p:nvPr/>
        </p:nvPicPr>
        <p:blipFill rotWithShape="1">
          <a:blip r:embed="rId5">
            <a:alphaModFix/>
          </a:blip>
          <a:srcRect/>
          <a:stretch/>
        </p:blipFill>
        <p:spPr>
          <a:xfrm>
            <a:off x="3354497" y="5131798"/>
            <a:ext cx="2185280" cy="1726201"/>
          </a:xfrm>
          <a:prstGeom prst="rect">
            <a:avLst/>
          </a:prstGeom>
          <a:noFill/>
          <a:ln>
            <a:noFill/>
          </a:ln>
        </p:spPr>
      </p:pic>
      <p:sp>
        <p:nvSpPr>
          <p:cNvPr id="251" name="Shape 251"/>
          <p:cNvSpPr txBox="1">
            <a:spLocks noGrp="1"/>
          </p:cNvSpPr>
          <p:nvPr>
            <p:ph type="body" idx="1"/>
          </p:nvPr>
        </p:nvSpPr>
        <p:spPr>
          <a:xfrm>
            <a:off x="137783" y="1195932"/>
            <a:ext cx="4038599" cy="4841504"/>
          </a:xfrm>
          <a:prstGeom prst="rect">
            <a:avLst/>
          </a:prstGeom>
          <a:noFill/>
          <a:ln>
            <a:noFill/>
          </a:ln>
        </p:spPr>
        <p:txBody>
          <a:bodyPr lIns="91425" tIns="45700" rIns="91425" bIns="45700" anchor="t" anchorCtr="0">
            <a:noAutofit/>
          </a:bodyPr>
          <a:lstStyle/>
          <a:p>
            <a:pPr marL="114300" marR="0" lvl="0" indent="0" algn="l" rtl="0">
              <a:lnSpc>
                <a:spcPct val="70000"/>
              </a:lnSpc>
              <a:spcBef>
                <a:spcPts val="0"/>
              </a:spcBef>
              <a:spcAft>
                <a:spcPts val="0"/>
              </a:spcAft>
              <a:buClr>
                <a:schemeClr val="dk1"/>
              </a:buClr>
              <a:buSzPct val="25000"/>
              <a:buFont typeface="Arial"/>
              <a:buNone/>
            </a:pPr>
            <a:r>
              <a:rPr lang="en-US" sz="2405" b="1" i="0" u="none" strike="noStrike" cap="none" dirty="0">
                <a:solidFill>
                  <a:schemeClr val="dk1"/>
                </a:solidFill>
                <a:latin typeface="Calibri"/>
                <a:ea typeface="Calibri"/>
                <a:cs typeface="Calibri"/>
                <a:sym typeface="Calibri"/>
              </a:rPr>
              <a:t>Resistant </a:t>
            </a:r>
            <a:r>
              <a:rPr lang="en-US" sz="2405" b="1" i="0" u="none" strike="noStrike" cap="none" dirty="0" smtClean="0">
                <a:solidFill>
                  <a:schemeClr val="dk1"/>
                </a:solidFill>
                <a:latin typeface="Calibri"/>
                <a:ea typeface="Calibri"/>
                <a:cs typeface="Calibri"/>
                <a:sym typeface="Calibri"/>
              </a:rPr>
              <a:t>Starch (IF that feeds!)</a:t>
            </a:r>
            <a:endParaRPr lang="en-US" sz="2405" b="1" i="0" u="none" strike="noStrike" cap="none" dirty="0">
              <a:solidFill>
                <a:schemeClr val="dk1"/>
              </a:solidFill>
              <a:latin typeface="Calibri"/>
              <a:ea typeface="Calibri"/>
              <a:cs typeface="Calibri"/>
              <a:sym typeface="Calibri"/>
            </a:endParaRPr>
          </a:p>
          <a:p>
            <a:pPr marL="114300" marR="0" lvl="0" indent="0" algn="l" rtl="0">
              <a:lnSpc>
                <a:spcPct val="70000"/>
              </a:lnSpc>
              <a:spcBef>
                <a:spcPts val="481"/>
              </a:spcBef>
              <a:spcAft>
                <a:spcPts val="0"/>
              </a:spcAft>
              <a:buClr>
                <a:schemeClr val="dk1"/>
              </a:buClr>
              <a:buSzPct val="100208"/>
              <a:buFont typeface="Arial"/>
              <a:buChar char="•"/>
            </a:pPr>
            <a:r>
              <a:rPr lang="en-US" sz="2405" b="0" i="0" u="none" strike="noStrike" cap="none" dirty="0">
                <a:solidFill>
                  <a:schemeClr val="dk1"/>
                </a:solidFill>
                <a:latin typeface="Calibri"/>
                <a:ea typeface="Calibri"/>
                <a:cs typeface="Calibri"/>
                <a:sym typeface="Calibri"/>
              </a:rPr>
              <a:t> Cooked then cooled potatoes, rice, legumes</a:t>
            </a:r>
          </a:p>
          <a:p>
            <a:pPr marL="114300" marR="0" lvl="0" indent="0" algn="l" rtl="0">
              <a:lnSpc>
                <a:spcPct val="70000"/>
              </a:lnSpc>
              <a:spcBef>
                <a:spcPts val="481"/>
              </a:spcBef>
              <a:spcAft>
                <a:spcPts val="0"/>
              </a:spcAft>
              <a:buClr>
                <a:schemeClr val="dk1"/>
              </a:buClr>
              <a:buSzPct val="100208"/>
              <a:buFont typeface="Arial"/>
              <a:buChar char="•"/>
            </a:pPr>
            <a:r>
              <a:rPr lang="en-US" sz="2405" b="0" i="0" u="none" strike="noStrike" cap="none" dirty="0">
                <a:solidFill>
                  <a:schemeClr val="dk1"/>
                </a:solidFill>
                <a:latin typeface="Calibri"/>
                <a:ea typeface="Calibri"/>
                <a:cs typeface="Calibri"/>
                <a:sym typeface="Calibri"/>
              </a:rPr>
              <a:t> Unmodified potato starch</a:t>
            </a:r>
          </a:p>
          <a:p>
            <a:pPr marL="114300" marR="0" lvl="0" indent="0" algn="l" rtl="0">
              <a:lnSpc>
                <a:spcPct val="70000"/>
              </a:lnSpc>
              <a:spcBef>
                <a:spcPts val="481"/>
              </a:spcBef>
              <a:spcAft>
                <a:spcPts val="0"/>
              </a:spcAft>
              <a:buClr>
                <a:schemeClr val="dk1"/>
              </a:buClr>
              <a:buSzPct val="25000"/>
              <a:buFont typeface="Arial"/>
              <a:buNone/>
            </a:pPr>
            <a:r>
              <a:rPr lang="en-US" sz="2405" b="0" i="0" u="none" strike="noStrike" cap="none" dirty="0">
                <a:solidFill>
                  <a:schemeClr val="dk1"/>
                </a:solidFill>
                <a:latin typeface="Calibri"/>
                <a:ea typeface="Calibri"/>
                <a:cs typeface="Calibri"/>
                <a:sym typeface="Calibri"/>
              </a:rPr>
              <a:t>  (add anywhere)</a:t>
            </a:r>
          </a:p>
          <a:p>
            <a:pPr marL="114300" marR="0" lvl="0" indent="0" algn="l" rtl="0">
              <a:lnSpc>
                <a:spcPct val="70000"/>
              </a:lnSpc>
              <a:spcBef>
                <a:spcPts val="481"/>
              </a:spcBef>
              <a:spcAft>
                <a:spcPts val="0"/>
              </a:spcAft>
              <a:buClr>
                <a:schemeClr val="dk1"/>
              </a:buClr>
              <a:buSzPct val="100208"/>
              <a:buFont typeface="Arial"/>
              <a:buChar char="•"/>
            </a:pPr>
            <a:r>
              <a:rPr lang="en-US" sz="2405" b="0" i="0" u="none" strike="noStrike" cap="none" dirty="0">
                <a:solidFill>
                  <a:schemeClr val="dk1"/>
                </a:solidFill>
                <a:latin typeface="Calibri"/>
                <a:ea typeface="Calibri"/>
                <a:cs typeface="Calibri"/>
                <a:sym typeface="Calibri"/>
              </a:rPr>
              <a:t> Unripe banana/plantain</a:t>
            </a:r>
          </a:p>
          <a:p>
            <a:pPr marL="114300" marR="0" lvl="0" indent="0" algn="l" rtl="0">
              <a:lnSpc>
                <a:spcPct val="70000"/>
              </a:lnSpc>
              <a:spcBef>
                <a:spcPts val="481"/>
              </a:spcBef>
              <a:spcAft>
                <a:spcPts val="0"/>
              </a:spcAft>
              <a:buClr>
                <a:schemeClr val="dk1"/>
              </a:buClr>
              <a:buSzPct val="25000"/>
              <a:buFont typeface="Arial"/>
              <a:buNone/>
            </a:pPr>
            <a:r>
              <a:rPr lang="en-US" sz="2405" b="0" i="0" u="none" strike="noStrike" cap="none" dirty="0">
                <a:solidFill>
                  <a:schemeClr val="dk1"/>
                </a:solidFill>
                <a:latin typeface="Calibri"/>
                <a:ea typeface="Calibri"/>
                <a:cs typeface="Calibri"/>
                <a:sym typeface="Calibri"/>
              </a:rPr>
              <a:t>  (smoothie)</a:t>
            </a:r>
          </a:p>
          <a:p>
            <a:pPr marL="114300" marR="0" lvl="0" indent="0" algn="l" rtl="0">
              <a:lnSpc>
                <a:spcPct val="70000"/>
              </a:lnSpc>
              <a:spcBef>
                <a:spcPts val="481"/>
              </a:spcBef>
              <a:spcAft>
                <a:spcPts val="0"/>
              </a:spcAft>
              <a:buClr>
                <a:schemeClr val="dk1"/>
              </a:buClr>
              <a:buSzPct val="100208"/>
              <a:buFont typeface="Arial"/>
              <a:buChar char="•"/>
            </a:pPr>
            <a:r>
              <a:rPr lang="en-US" sz="2405" b="0" i="0" u="none" strike="noStrike" cap="none" dirty="0">
                <a:solidFill>
                  <a:schemeClr val="dk1"/>
                </a:solidFill>
                <a:latin typeface="Calibri"/>
                <a:ea typeface="Calibri"/>
                <a:cs typeface="Calibri"/>
                <a:sym typeface="Calibri"/>
              </a:rPr>
              <a:t> Uncooked rolled oats </a:t>
            </a:r>
          </a:p>
          <a:p>
            <a:pPr marL="114300" marR="0" lvl="0" indent="0" algn="l" rtl="0">
              <a:lnSpc>
                <a:spcPct val="70000"/>
              </a:lnSpc>
              <a:spcBef>
                <a:spcPts val="481"/>
              </a:spcBef>
              <a:spcAft>
                <a:spcPts val="0"/>
              </a:spcAft>
              <a:buClr>
                <a:schemeClr val="dk1"/>
              </a:buClr>
              <a:buSzPct val="25000"/>
              <a:buFont typeface="Arial"/>
              <a:buNone/>
            </a:pPr>
            <a:r>
              <a:rPr lang="en-US" sz="2405" b="0" i="0" u="none" strike="noStrike" cap="none" dirty="0">
                <a:solidFill>
                  <a:schemeClr val="dk1"/>
                </a:solidFill>
                <a:latin typeface="Calibri"/>
                <a:ea typeface="Calibri"/>
                <a:cs typeface="Calibri"/>
                <a:sym typeface="Calibri"/>
              </a:rPr>
              <a:t>  (overnight oatmeal)</a:t>
            </a:r>
          </a:p>
          <a:p>
            <a:pPr marL="114300" marR="0" lvl="0" indent="0" algn="l" rtl="0">
              <a:lnSpc>
                <a:spcPct val="70000"/>
              </a:lnSpc>
              <a:spcBef>
                <a:spcPts val="481"/>
              </a:spcBef>
              <a:spcAft>
                <a:spcPts val="0"/>
              </a:spcAft>
              <a:buClr>
                <a:schemeClr val="dk1"/>
              </a:buClr>
              <a:buSzPct val="100208"/>
              <a:buFont typeface="Arial"/>
              <a:buChar char="•"/>
            </a:pPr>
            <a:r>
              <a:rPr lang="en-US" sz="2405" b="0" i="0" u="none" strike="noStrike" cap="none" dirty="0">
                <a:solidFill>
                  <a:schemeClr val="dk1"/>
                </a:solidFill>
                <a:latin typeface="Calibri"/>
                <a:ea typeface="Calibri"/>
                <a:cs typeface="Calibri"/>
                <a:sym typeface="Calibri"/>
              </a:rPr>
              <a:t> Generation UCAN</a:t>
            </a:r>
          </a:p>
          <a:p>
            <a:pPr marL="114300" marR="0" lvl="0" indent="0" algn="l" rtl="0">
              <a:lnSpc>
                <a:spcPct val="70000"/>
              </a:lnSpc>
              <a:spcBef>
                <a:spcPts val="481"/>
              </a:spcBef>
              <a:spcAft>
                <a:spcPts val="0"/>
              </a:spcAft>
              <a:buClr>
                <a:schemeClr val="dk1"/>
              </a:buClr>
              <a:buSzPct val="25000"/>
              <a:buFont typeface="Arial"/>
              <a:buNone/>
            </a:pPr>
            <a:r>
              <a:rPr lang="en-US" sz="2405" b="0" i="0" u="none" strike="noStrike" cap="none" dirty="0">
                <a:solidFill>
                  <a:schemeClr val="dk1"/>
                </a:solidFill>
                <a:latin typeface="Calibri"/>
                <a:ea typeface="Calibri"/>
                <a:cs typeface="Calibri"/>
                <a:sym typeface="Calibri"/>
              </a:rPr>
              <a:t>   (training</a:t>
            </a:r>
            <a:r>
              <a:rPr lang="en-US" sz="2405" b="0" i="0" u="none" strike="noStrike" cap="none" dirty="0" smtClean="0">
                <a:solidFill>
                  <a:schemeClr val="dk1"/>
                </a:solidFill>
                <a:latin typeface="Calibri"/>
                <a:ea typeface="Calibri"/>
                <a:cs typeface="Calibri"/>
                <a:sym typeface="Calibri"/>
              </a:rPr>
              <a:t>)</a:t>
            </a:r>
          </a:p>
          <a:p>
            <a:pPr marL="114300" indent="0">
              <a:lnSpc>
                <a:spcPct val="70000"/>
              </a:lnSpc>
              <a:spcBef>
                <a:spcPts val="481"/>
              </a:spcBef>
              <a:buSzPct val="25000"/>
              <a:buNone/>
            </a:pPr>
            <a:r>
              <a:rPr lang="en-US" sz="2405" b="1" dirty="0" err="1" smtClean="0">
                <a:solidFill>
                  <a:srgbClr val="000000"/>
                </a:solidFill>
              </a:rPr>
              <a:t>NStarch</a:t>
            </a:r>
            <a:r>
              <a:rPr lang="en-US" sz="2405" b="1" dirty="0" smtClean="0">
                <a:solidFill>
                  <a:srgbClr val="000000"/>
                </a:solidFill>
              </a:rPr>
              <a:t> </a:t>
            </a:r>
            <a:r>
              <a:rPr lang="en-US" sz="2405" b="1" dirty="0" err="1" smtClean="0">
                <a:solidFill>
                  <a:srgbClr val="000000"/>
                </a:solidFill>
              </a:rPr>
              <a:t>Polysach</a:t>
            </a:r>
            <a:r>
              <a:rPr lang="en-US" sz="2405" b="1" dirty="0" smtClean="0">
                <a:solidFill>
                  <a:srgbClr val="000000"/>
                </a:solidFill>
              </a:rPr>
              <a:t>.</a:t>
            </a:r>
          </a:p>
          <a:p>
            <a:pPr marL="457200" indent="-342900">
              <a:lnSpc>
                <a:spcPct val="70000"/>
              </a:lnSpc>
              <a:spcBef>
                <a:spcPts val="481"/>
              </a:spcBef>
              <a:buSzPct val="25000"/>
            </a:pPr>
            <a:r>
              <a:rPr lang="en-US" sz="2405" dirty="0" smtClean="0">
                <a:solidFill>
                  <a:srgbClr val="000000"/>
                </a:solidFill>
              </a:rPr>
              <a:t>Inulin</a:t>
            </a:r>
            <a:r>
              <a:rPr lang="en-US" sz="2405" dirty="0">
                <a:solidFill>
                  <a:srgbClr val="000000"/>
                </a:solidFill>
              </a:rPr>
              <a:t>/FOS, larch </a:t>
            </a:r>
            <a:r>
              <a:rPr lang="en-US" sz="2405" dirty="0" err="1">
                <a:solidFill>
                  <a:srgbClr val="000000"/>
                </a:solidFill>
              </a:rPr>
              <a:t>arab</a:t>
            </a:r>
            <a:r>
              <a:rPr lang="en-US" sz="2405" dirty="0">
                <a:solidFill>
                  <a:srgbClr val="000000"/>
                </a:solidFill>
              </a:rPr>
              <a:t>., </a:t>
            </a:r>
            <a:r>
              <a:rPr lang="en-US" sz="2405" dirty="0" err="1">
                <a:solidFill>
                  <a:srgbClr val="000000"/>
                </a:solidFill>
              </a:rPr>
              <a:t>galactooligo</a:t>
            </a:r>
            <a:r>
              <a:rPr lang="en-US" sz="2405" dirty="0">
                <a:solidFill>
                  <a:srgbClr val="000000"/>
                </a:solidFill>
              </a:rPr>
              <a:t>, beta </a:t>
            </a:r>
            <a:r>
              <a:rPr lang="en-US" sz="2405" dirty="0" err="1">
                <a:solidFill>
                  <a:srgbClr val="000000"/>
                </a:solidFill>
              </a:rPr>
              <a:t>glucan</a:t>
            </a:r>
            <a:r>
              <a:rPr lang="en-US" sz="2405" dirty="0">
                <a:solidFill>
                  <a:srgbClr val="000000"/>
                </a:solidFill>
              </a:rPr>
              <a:t> </a:t>
            </a:r>
          </a:p>
          <a:p>
            <a:pPr marL="114300" marR="0" lvl="0" indent="0" algn="l" rtl="0">
              <a:lnSpc>
                <a:spcPct val="70000"/>
              </a:lnSpc>
              <a:spcBef>
                <a:spcPts val="481"/>
              </a:spcBef>
              <a:spcAft>
                <a:spcPts val="0"/>
              </a:spcAft>
              <a:buClr>
                <a:schemeClr val="dk1"/>
              </a:buClr>
              <a:buSzPct val="25000"/>
              <a:buFont typeface="Arial"/>
              <a:buNone/>
            </a:pPr>
            <a:endParaRPr lang="en-US" sz="2405" b="0" i="0" u="none" strike="noStrike" cap="none" dirty="0">
              <a:solidFill>
                <a:schemeClr val="dk1"/>
              </a:solidFill>
              <a:latin typeface="Calibri"/>
              <a:ea typeface="Calibri"/>
              <a:cs typeface="Calibri"/>
              <a:sym typeface="Calibri"/>
            </a:endParaRPr>
          </a:p>
          <a:p>
            <a:pPr marL="114300" marR="0" lvl="0" indent="0" algn="l" rtl="0">
              <a:lnSpc>
                <a:spcPct val="70000"/>
              </a:lnSpc>
              <a:spcBef>
                <a:spcPts val="481"/>
              </a:spcBef>
              <a:buClr>
                <a:schemeClr val="dk1"/>
              </a:buClr>
              <a:buSzPct val="25000"/>
              <a:buFont typeface="Arial"/>
              <a:buNone/>
            </a:pPr>
            <a:endParaRPr sz="2405"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body" idx="2"/>
          </p:nvPr>
        </p:nvSpPr>
        <p:spPr>
          <a:xfrm>
            <a:off x="4769919" y="1191883"/>
            <a:ext cx="4500562" cy="5562570"/>
          </a:xfrm>
          <a:prstGeom prst="rect">
            <a:avLst/>
          </a:prstGeom>
          <a:noFill/>
          <a:ln>
            <a:noFill/>
          </a:ln>
        </p:spPr>
        <p:txBody>
          <a:bodyPr lIns="91425" tIns="45700" rIns="91425" bIns="45700" anchor="t" anchorCtr="0">
            <a:noAutofit/>
          </a:bodyPr>
          <a:lstStyle/>
          <a:p>
            <a:pPr marL="114300" marR="0" lvl="0" indent="0" algn="l" rtl="0">
              <a:lnSpc>
                <a:spcPct val="70000"/>
              </a:lnSpc>
              <a:spcBef>
                <a:spcPts val="0"/>
              </a:spcBef>
              <a:spcAft>
                <a:spcPts val="0"/>
              </a:spcAft>
              <a:buClr>
                <a:srgbClr val="000000"/>
              </a:buClr>
              <a:buSzPct val="25000"/>
              <a:buFont typeface="Arial"/>
              <a:buNone/>
            </a:pPr>
            <a:r>
              <a:rPr lang="en-US" sz="2405" b="1" i="0" u="none" strike="noStrike" cap="none" dirty="0">
                <a:solidFill>
                  <a:srgbClr val="000000"/>
                </a:solidFill>
                <a:latin typeface="Calibri"/>
                <a:ea typeface="Calibri"/>
                <a:cs typeface="Calibri"/>
                <a:sym typeface="Calibri"/>
              </a:rPr>
              <a:t>Fermentable Fibers (Favor  Soluble over Insoluble </a:t>
            </a:r>
            <a:r>
              <a:rPr lang="en-US" sz="2405" b="1" i="0" u="none" strike="noStrike" cap="none" dirty="0" smtClean="0">
                <a:solidFill>
                  <a:srgbClr val="000000"/>
                </a:solidFill>
                <a:latin typeface="Calibri"/>
                <a:ea typeface="Calibri"/>
                <a:cs typeface="Calibri"/>
                <a:sym typeface="Calibri"/>
              </a:rPr>
              <a:t>fiber veggies</a:t>
            </a:r>
            <a:r>
              <a:rPr lang="en-US" sz="2405" b="1" i="0" u="none" strike="noStrike" cap="none" dirty="0">
                <a:solidFill>
                  <a:srgbClr val="000000"/>
                </a:solidFill>
                <a:latin typeface="Calibri"/>
                <a:ea typeface="Calibri"/>
                <a:cs typeface="Calibri"/>
                <a:sym typeface="Calibri"/>
              </a:rPr>
              <a:t>)</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Chicory root</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Jerusalem artichoke</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Yams, Sweet Potato, Potato</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Carrots</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Plantain, Taro, </a:t>
            </a:r>
            <a:r>
              <a:rPr lang="en-US" sz="2405" b="0" i="0" u="none" strike="noStrike" cap="none" dirty="0" err="1">
                <a:solidFill>
                  <a:srgbClr val="000000"/>
                </a:solidFill>
                <a:latin typeface="Calibri"/>
                <a:ea typeface="Calibri"/>
                <a:cs typeface="Calibri"/>
                <a:sym typeface="Calibri"/>
              </a:rPr>
              <a:t>Yuca</a:t>
            </a:r>
            <a:endParaRPr lang="en-US" sz="2405" b="0" i="0" u="none" strike="noStrike" cap="none" dirty="0">
              <a:solidFill>
                <a:srgbClr val="000000"/>
              </a:solidFill>
              <a:latin typeface="Calibri"/>
              <a:ea typeface="Calibri"/>
              <a:cs typeface="Calibri"/>
              <a:sym typeface="Calibri"/>
            </a:endParaRP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Onion</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Garlic</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a:solidFill>
                  <a:srgbClr val="000000"/>
                </a:solidFill>
                <a:latin typeface="Calibri"/>
                <a:ea typeface="Calibri"/>
                <a:cs typeface="Calibri"/>
                <a:sym typeface="Calibri"/>
              </a:rPr>
              <a:t>Fruits with edible peels</a:t>
            </a:r>
          </a:p>
          <a:p>
            <a:pPr marL="571500" marR="0" lvl="0" indent="-457200" algn="l" rtl="0">
              <a:lnSpc>
                <a:spcPct val="70000"/>
              </a:lnSpc>
              <a:spcBef>
                <a:spcPts val="481"/>
              </a:spcBef>
              <a:spcAft>
                <a:spcPts val="0"/>
              </a:spcAft>
              <a:buClr>
                <a:srgbClr val="000000"/>
              </a:buClr>
              <a:buSzPct val="100208"/>
              <a:buFont typeface="Arial"/>
              <a:buChar char="•"/>
            </a:pPr>
            <a:r>
              <a:rPr lang="en-US" sz="2405" b="0" i="0" u="none" strike="noStrike" cap="none" dirty="0" smtClean="0">
                <a:solidFill>
                  <a:srgbClr val="000000"/>
                </a:solidFill>
                <a:latin typeface="Calibri"/>
                <a:ea typeface="Calibri"/>
                <a:cs typeface="Calibri"/>
                <a:sym typeface="Calibri"/>
              </a:rPr>
              <a:t>Soluble fibers extracts: PHGG, </a:t>
            </a:r>
            <a:r>
              <a:rPr lang="en-US" sz="2405" b="0" i="0" u="none" strike="noStrike" cap="none" dirty="0" err="1" smtClean="0">
                <a:solidFill>
                  <a:srgbClr val="000000"/>
                </a:solidFill>
                <a:latin typeface="Calibri"/>
                <a:ea typeface="Calibri"/>
                <a:cs typeface="Calibri"/>
                <a:sym typeface="Calibri"/>
              </a:rPr>
              <a:t>glucomannon</a:t>
            </a:r>
            <a:r>
              <a:rPr lang="en-US" sz="2405" b="0" i="0" u="none" strike="noStrike" cap="none" dirty="0" smtClean="0">
                <a:solidFill>
                  <a:srgbClr val="000000"/>
                </a:solidFill>
                <a:latin typeface="Calibri"/>
                <a:ea typeface="Calibri"/>
                <a:cs typeface="Calibri"/>
                <a:sym typeface="Calibri"/>
              </a:rPr>
              <a:t>, </a:t>
            </a:r>
            <a:r>
              <a:rPr lang="en-US" sz="2405" b="0" i="0" u="none" strike="noStrike" cap="none" dirty="0" err="1" smtClean="0">
                <a:solidFill>
                  <a:srgbClr val="000000"/>
                </a:solidFill>
                <a:latin typeface="Calibri"/>
                <a:ea typeface="Calibri"/>
                <a:cs typeface="Calibri"/>
                <a:sym typeface="Calibri"/>
              </a:rPr>
              <a:t>psyllium</a:t>
            </a:r>
            <a:r>
              <a:rPr lang="en-US" sz="2405" b="0" i="0" u="none" strike="noStrike" cap="none" dirty="0" smtClean="0">
                <a:solidFill>
                  <a:srgbClr val="000000"/>
                </a:solidFill>
                <a:latin typeface="Calibri"/>
                <a:ea typeface="Calibri"/>
                <a:cs typeface="Calibri"/>
                <a:sym typeface="Calibri"/>
              </a:rPr>
              <a:t>, </a:t>
            </a:r>
            <a:r>
              <a:rPr lang="en-US" sz="2405" b="0" i="0" u="none" strike="noStrike" cap="none" dirty="0" err="1" smtClean="0">
                <a:solidFill>
                  <a:srgbClr val="000000"/>
                </a:solidFill>
                <a:latin typeface="Calibri"/>
                <a:ea typeface="Calibri"/>
                <a:cs typeface="Calibri"/>
                <a:sym typeface="Calibri"/>
              </a:rPr>
              <a:t>acaica</a:t>
            </a:r>
            <a:r>
              <a:rPr lang="en-US" sz="2405" b="0" i="0" u="none" strike="noStrike" cap="none" dirty="0" smtClean="0">
                <a:solidFill>
                  <a:srgbClr val="000000"/>
                </a:solidFill>
                <a:latin typeface="Calibri"/>
                <a:ea typeface="Calibri"/>
                <a:cs typeface="Calibri"/>
                <a:sym typeface="Calibri"/>
              </a:rPr>
              <a:t>, MCP</a:t>
            </a:r>
            <a:endParaRPr lang="en-US" sz="2405" b="0" i="0" u="none" strike="noStrike" cap="none" dirty="0">
              <a:solidFill>
                <a:srgbClr val="000000"/>
              </a:solidFill>
              <a:latin typeface="Calibri"/>
              <a:ea typeface="Calibri"/>
              <a:cs typeface="Calibri"/>
              <a:sym typeface="Calibri"/>
            </a:endParaRPr>
          </a:p>
          <a:p>
            <a:pPr marL="971550" marR="0" lvl="1" indent="-463550" algn="l" rtl="0">
              <a:lnSpc>
                <a:spcPct val="70000"/>
              </a:lnSpc>
              <a:spcBef>
                <a:spcPts val="407"/>
              </a:spcBef>
              <a:spcAft>
                <a:spcPts val="0"/>
              </a:spcAft>
              <a:buClr>
                <a:srgbClr val="000000"/>
              </a:buClr>
              <a:buSzPct val="101750"/>
              <a:buFont typeface="Arial"/>
              <a:buChar char="–"/>
            </a:pPr>
            <a:r>
              <a:rPr lang="en-US" sz="2035" b="0" i="0" u="none" strike="noStrike" cap="none" dirty="0">
                <a:solidFill>
                  <a:srgbClr val="000000"/>
                </a:solidFill>
                <a:latin typeface="Calibri"/>
                <a:ea typeface="Calibri"/>
                <a:cs typeface="Calibri"/>
                <a:sym typeface="Calibri"/>
              </a:rPr>
              <a:t>Fermenting insoluble veggies</a:t>
            </a:r>
          </a:p>
          <a:p>
            <a:pPr marL="971550" marR="0" lvl="1" indent="-463550" algn="l" rtl="0">
              <a:lnSpc>
                <a:spcPct val="70000"/>
              </a:lnSpc>
              <a:spcBef>
                <a:spcPts val="407"/>
              </a:spcBef>
              <a:buClr>
                <a:srgbClr val="000000"/>
              </a:buClr>
              <a:buSzPct val="101750"/>
              <a:buFont typeface="Arial"/>
              <a:buChar char="–"/>
            </a:pPr>
            <a:r>
              <a:rPr lang="en-US" sz="2035" b="0" i="0" u="none" strike="noStrike" cap="none" dirty="0">
                <a:solidFill>
                  <a:srgbClr val="000000"/>
                </a:solidFill>
                <a:latin typeface="Calibri"/>
                <a:ea typeface="Calibri"/>
                <a:cs typeface="Calibri"/>
                <a:sym typeface="Calibri"/>
              </a:rPr>
              <a:t>Cooked vs. raw</a:t>
            </a:r>
          </a:p>
        </p:txBody>
      </p:sp>
      <p:sp>
        <p:nvSpPr>
          <p:cNvPr id="253" name="Shape 253"/>
          <p:cNvSpPr/>
          <p:nvPr/>
        </p:nvSpPr>
        <p:spPr>
          <a:xfrm>
            <a:off x="0" y="0"/>
            <a:ext cx="9218612"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254" name="Shape 254"/>
          <p:cNvSpPr txBox="1"/>
          <p:nvPr/>
        </p:nvSpPr>
        <p:spPr>
          <a:xfrm>
            <a:off x="457200" y="-109538"/>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Extra Special Starch</a:t>
            </a:r>
          </a:p>
        </p:txBody>
      </p:sp>
      <p:sp>
        <p:nvSpPr>
          <p:cNvPr id="255" name="Shape 255"/>
          <p:cNvSpPr txBox="1"/>
          <p:nvPr/>
        </p:nvSpPr>
        <p:spPr>
          <a:xfrm>
            <a:off x="4769919"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rgbClr val="888888"/>
                </a:solidFill>
                <a:latin typeface="Calibri"/>
                <a:ea typeface="Calibri"/>
                <a:cs typeface="Calibri"/>
                <a:sym typeface="Calibri"/>
              </a:rPr>
              <a:t>© 2016 SportFuel, Inc.</a:t>
            </a:r>
          </a:p>
        </p:txBody>
      </p:sp>
    </p:spTree>
    <p:extLst>
      <p:ext uri="{BB962C8B-B14F-4D97-AF65-F5344CB8AC3E}">
        <p14:creationId xmlns:p14="http://schemas.microsoft.com/office/powerpoint/2010/main" val="38134046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p:nvPr/>
        </p:nvSpPr>
        <p:spPr>
          <a:xfrm>
            <a:off x="0" y="0"/>
            <a:ext cx="9144000"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pic>
        <p:nvPicPr>
          <p:cNvPr id="262" name="Shape 262"/>
          <p:cNvPicPr preferRelativeResize="0"/>
          <p:nvPr/>
        </p:nvPicPr>
        <p:blipFill rotWithShape="1">
          <a:blip r:embed="rId3">
            <a:alphaModFix/>
          </a:blip>
          <a:srcRect/>
          <a:stretch/>
        </p:blipFill>
        <p:spPr>
          <a:xfrm>
            <a:off x="5008948" y="1266754"/>
            <a:ext cx="3473384" cy="4337324"/>
          </a:xfrm>
          <a:prstGeom prst="rect">
            <a:avLst/>
          </a:prstGeom>
          <a:noFill/>
          <a:ln>
            <a:noFill/>
          </a:ln>
        </p:spPr>
      </p:pic>
      <p:sp>
        <p:nvSpPr>
          <p:cNvPr id="263" name="Shape 263"/>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Calibri"/>
              <a:buNone/>
            </a:pPr>
            <a:r>
              <a:rPr lang="en-US" sz="4400" b="0" i="0" u="none" strike="noStrike" cap="none" dirty="0">
                <a:solidFill>
                  <a:schemeClr val="lt1"/>
                </a:solidFill>
                <a:latin typeface="Calibri"/>
                <a:ea typeface="Calibri"/>
                <a:cs typeface="Calibri"/>
                <a:sym typeface="Calibri"/>
              </a:rPr>
              <a:t>Drink PURE WATER</a:t>
            </a:r>
          </a:p>
        </p:txBody>
      </p:sp>
      <p:sp>
        <p:nvSpPr>
          <p:cNvPr id="264" name="Shape 264"/>
          <p:cNvSpPr txBox="1">
            <a:spLocks noGrp="1"/>
          </p:cNvSpPr>
          <p:nvPr>
            <p:ph type="body" idx="1"/>
          </p:nvPr>
        </p:nvSpPr>
        <p:spPr>
          <a:xfrm>
            <a:off x="457200" y="1235075"/>
            <a:ext cx="8229600" cy="54752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Dehydration can lead to:	</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Constipation</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Acne</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Dry/itchy skin</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Headache</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Tiredness </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Recurrent infections</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Loss of energy </a:t>
            </a:r>
          </a:p>
        </p:txBody>
      </p:sp>
      <p:sp>
        <p:nvSpPr>
          <p:cNvPr id="265" name="Shape 265"/>
          <p:cNvSpPr txBox="1"/>
          <p:nvPr/>
        </p:nvSpPr>
        <p:spPr>
          <a:xfrm>
            <a:off x="0" y="5666426"/>
            <a:ext cx="914400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000" dirty="0">
                <a:solidFill>
                  <a:srgbClr val="000000"/>
                </a:solidFill>
                <a:latin typeface="Arial"/>
                <a:ea typeface="Arial"/>
                <a:cs typeface="Arial"/>
                <a:sym typeface="Arial"/>
              </a:rPr>
              <a:t>Body weight in pounds / 2 = minimum oz. of plain water you should drink every day!</a:t>
            </a:r>
          </a:p>
        </p:txBody>
      </p:sp>
      <p:sp>
        <p:nvSpPr>
          <p:cNvPr id="266" name="Shape 266"/>
          <p:cNvSpPr txBox="1"/>
          <p:nvPr/>
        </p:nvSpPr>
        <p:spPr>
          <a:xfrm>
            <a:off x="6822988" y="645687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Multiply current weight in pounds by 12 to 14 to get baseline for calories</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Add 100 calories for every 10 minutes of moderate to high intensity</a:t>
            </a:r>
          </a:p>
          <a:p>
            <a:pPr marL="342900" marR="0" lvl="0" indent="-342900" algn="l"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For fat loss, do not exceed more than 20% calorie deficit</a:t>
            </a:r>
          </a:p>
        </p:txBody>
      </p:sp>
      <p:sp>
        <p:nvSpPr>
          <p:cNvPr id="272" name="Shape 272"/>
          <p:cNvSpPr/>
          <p:nvPr/>
        </p:nvSpPr>
        <p:spPr>
          <a:xfrm>
            <a:off x="0" y="0"/>
            <a:ext cx="9144000"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273" name="Shape 273"/>
          <p:cNvSpPr txBox="1">
            <a:spLocks noGrp="1"/>
          </p:cNvSpPr>
          <p:nvPr>
            <p:ph type="title"/>
          </p:nvPr>
        </p:nvSpPr>
        <p:spPr>
          <a:xfrm>
            <a:off x="457200" y="11251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0" i="0" u="none" strike="noStrike" cap="none" dirty="0">
                <a:solidFill>
                  <a:schemeClr val="lt1"/>
                </a:solidFill>
                <a:latin typeface="Calibri"/>
                <a:ea typeface="Calibri"/>
                <a:cs typeface="Calibri"/>
                <a:sym typeface="Calibri"/>
              </a:rPr>
              <a:t>Foundational Diet for Athletes</a:t>
            </a:r>
          </a:p>
        </p:txBody>
      </p:sp>
      <p:sp>
        <p:nvSpPr>
          <p:cNvPr id="274" name="Shape 274"/>
          <p:cNvSpPr txBox="1"/>
          <p:nvPr/>
        </p:nvSpPr>
        <p:spPr>
          <a:xfrm>
            <a:off x="6822988" y="645687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94580" y="0"/>
            <a:ext cx="9350051" cy="6971146"/>
          </a:xfrm>
          <a:prstGeom prst="rect">
            <a:avLst/>
          </a:prstGeom>
          <a:solidFill>
            <a:srgbClr val="17375E"/>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 name="Shape 101"/>
          <p:cNvSpPr/>
          <p:nvPr/>
        </p:nvSpPr>
        <p:spPr>
          <a:xfrm>
            <a:off x="820737" y="1071562"/>
            <a:ext cx="7412037" cy="544511"/>
          </a:xfrm>
          <a:prstGeom prst="rect">
            <a:avLst/>
          </a:prstGeom>
          <a:noFill/>
          <a:ln>
            <a:noFill/>
          </a:ln>
        </p:spPr>
        <p:txBody>
          <a:bodyPr lIns="0" tIns="0" rIns="40625" bIns="0" anchor="t" anchorCtr="0">
            <a:noAutofit/>
          </a:bodyPr>
          <a:lstStyle/>
          <a:p>
            <a:pPr marL="39688" marR="0" lvl="0" indent="-1587" algn="ctr" rtl="0">
              <a:spcBef>
                <a:spcPts val="0"/>
              </a:spcBef>
              <a:spcAft>
                <a:spcPts val="0"/>
              </a:spcAft>
              <a:buNone/>
            </a:pPr>
            <a:endParaRPr sz="3800" i="1">
              <a:solidFill>
                <a:schemeClr val="dk1"/>
              </a:solidFill>
              <a:latin typeface="Calibri"/>
              <a:ea typeface="Calibri"/>
              <a:cs typeface="Calibri"/>
              <a:sym typeface="Calibri"/>
            </a:endParaRPr>
          </a:p>
        </p:txBody>
      </p:sp>
      <p:sp>
        <p:nvSpPr>
          <p:cNvPr id="102" name="Shape 102"/>
          <p:cNvSpPr txBox="1"/>
          <p:nvPr/>
        </p:nvSpPr>
        <p:spPr>
          <a:xfrm>
            <a:off x="7076267" y="6464580"/>
            <a:ext cx="2495549" cy="35401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98989"/>
                </a:solidFill>
                <a:latin typeface="Calibri"/>
                <a:ea typeface="Calibri"/>
                <a:cs typeface="Calibri"/>
                <a:sym typeface="Calibri"/>
              </a:rPr>
              <a:t>© 2016 SportFuel, Inc..  </a:t>
            </a:r>
          </a:p>
        </p:txBody>
      </p:sp>
      <p:pic>
        <p:nvPicPr>
          <p:cNvPr id="103" name="Shape 103"/>
          <p:cNvPicPr preferRelativeResize="0"/>
          <p:nvPr/>
        </p:nvPicPr>
        <p:blipFill rotWithShape="1">
          <a:blip r:embed="rId3">
            <a:alphaModFix/>
          </a:blip>
          <a:srcRect/>
          <a:stretch/>
        </p:blipFill>
        <p:spPr>
          <a:xfrm>
            <a:off x="-27023" y="40529"/>
            <a:ext cx="5410838" cy="3388893"/>
          </a:xfrm>
          <a:prstGeom prst="rect">
            <a:avLst/>
          </a:prstGeom>
          <a:noFill/>
          <a:ln>
            <a:noFill/>
          </a:ln>
        </p:spPr>
      </p:pic>
      <p:pic>
        <p:nvPicPr>
          <p:cNvPr id="104" name="Shape 104"/>
          <p:cNvPicPr preferRelativeResize="0"/>
          <p:nvPr/>
        </p:nvPicPr>
        <p:blipFill rotWithShape="1">
          <a:blip r:embed="rId4">
            <a:alphaModFix/>
          </a:blip>
          <a:srcRect/>
          <a:stretch/>
        </p:blipFill>
        <p:spPr>
          <a:xfrm>
            <a:off x="4634491" y="2309084"/>
            <a:ext cx="4509508" cy="4509508"/>
          </a:xfrm>
          <a:prstGeom prst="rect">
            <a:avLst/>
          </a:prstGeom>
          <a:noFill/>
          <a:ln>
            <a:noFill/>
          </a:ln>
        </p:spPr>
      </p:pic>
      <p:sp>
        <p:nvSpPr>
          <p:cNvPr id="105" name="Shape 105"/>
          <p:cNvSpPr txBox="1"/>
          <p:nvPr/>
        </p:nvSpPr>
        <p:spPr>
          <a:xfrm>
            <a:off x="402112" y="3369567"/>
            <a:ext cx="3800003" cy="34778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We want our families and </a:t>
            </a:r>
          </a:p>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clients to be HEALTHY &amp; HAPPY!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261130" y="1143000"/>
            <a:ext cx="3893211" cy="5715000"/>
          </a:xfrm>
          <a:prstGeom prst="rect">
            <a:avLst/>
          </a:prstGeom>
          <a:noFill/>
          <a:ln>
            <a:noFill/>
          </a:ln>
        </p:spPr>
        <p:txBody>
          <a:bodyPr lIns="91425" tIns="45700" rIns="91425" bIns="45700" anchor="t" anchorCtr="0">
            <a:noAutofit/>
          </a:bodyPr>
          <a:lstStyle/>
          <a:p>
            <a:pPr marL="225425" marR="0" lvl="0" indent="-225425" algn="l" rtl="0">
              <a:lnSpc>
                <a:spcPct val="80000"/>
              </a:lnSpc>
              <a:spcBef>
                <a:spcPts val="392"/>
              </a:spcBef>
              <a:spcAft>
                <a:spcPts val="0"/>
              </a:spcAft>
              <a:buClr>
                <a:schemeClr val="dk1"/>
              </a:buClr>
              <a:buSzPct val="98000"/>
              <a:buFont typeface="Arial"/>
              <a:buChar char="•"/>
            </a:pPr>
            <a:r>
              <a:rPr lang="en-US" sz="2400" b="0" i="0" u="none" strike="noStrike" cap="none" dirty="0" smtClean="0">
                <a:solidFill>
                  <a:schemeClr val="dk1"/>
                </a:solidFill>
                <a:latin typeface="Calibri"/>
                <a:ea typeface="Calibri"/>
                <a:cs typeface="Calibri"/>
                <a:sym typeface="Calibri"/>
              </a:rPr>
              <a:t>Protein</a:t>
            </a:r>
            <a:endParaRPr lang="en-US" sz="2400" b="0" i="0" u="none" strike="noStrike" cap="none" dirty="0">
              <a:solidFill>
                <a:schemeClr val="dk1"/>
              </a:solidFill>
              <a:latin typeface="Calibri"/>
              <a:ea typeface="Calibri"/>
              <a:cs typeface="Calibri"/>
              <a:sym typeface="Calibri"/>
            </a:endParaRPr>
          </a:p>
          <a:p>
            <a:pPr marL="742950" marR="0" lvl="1" indent="-285750" algn="l" rtl="0">
              <a:lnSpc>
                <a:spcPct val="80000"/>
              </a:lnSpc>
              <a:spcBef>
                <a:spcPts val="336"/>
              </a:spcBef>
              <a:spcAft>
                <a:spcPts val="0"/>
              </a:spcAft>
              <a:buClr>
                <a:schemeClr val="dk1"/>
              </a:buClr>
              <a:buSzPct val="98764"/>
              <a:buFont typeface="Arial"/>
              <a:buChar char="•"/>
            </a:pPr>
            <a:r>
              <a:rPr lang="en-US" sz="1800" b="0" i="0" u="none" strike="noStrike" cap="none" dirty="0">
                <a:solidFill>
                  <a:schemeClr val="dk1"/>
                </a:solidFill>
                <a:latin typeface="Calibri"/>
                <a:ea typeface="Calibri"/>
                <a:cs typeface="Calibri"/>
                <a:sym typeface="Calibri"/>
              </a:rPr>
              <a:t>Aim for 25 to 35% of calories from protein</a:t>
            </a:r>
          </a:p>
          <a:p>
            <a:pPr marL="742950" marR="0" lvl="1" indent="-285750" algn="l" rtl="0">
              <a:lnSpc>
                <a:spcPct val="80000"/>
              </a:lnSpc>
              <a:spcBef>
                <a:spcPts val="336"/>
              </a:spcBef>
              <a:spcAft>
                <a:spcPts val="0"/>
              </a:spcAft>
              <a:buClr>
                <a:schemeClr val="dk1"/>
              </a:buClr>
              <a:buSzPct val="98764"/>
              <a:buFont typeface="Arial"/>
              <a:buChar char="•"/>
            </a:pPr>
            <a:r>
              <a:rPr lang="en-US" sz="1800" b="0" i="0" u="none" strike="noStrike" cap="none" dirty="0">
                <a:solidFill>
                  <a:schemeClr val="dk1"/>
                </a:solidFill>
                <a:latin typeface="Calibri"/>
                <a:ea typeface="Calibri"/>
                <a:cs typeface="Calibri"/>
                <a:sym typeface="Calibri"/>
              </a:rPr>
              <a:t>0.8 to 1.4 grams of protein per pound of body weight</a:t>
            </a:r>
          </a:p>
          <a:p>
            <a:pPr marL="225425" marR="0" lvl="0" indent="-225425" algn="l" rtl="0">
              <a:lnSpc>
                <a:spcPct val="80000"/>
              </a:lnSpc>
              <a:spcBef>
                <a:spcPts val="392"/>
              </a:spcBef>
              <a:spcAft>
                <a:spcPts val="0"/>
              </a:spcAft>
              <a:buClr>
                <a:schemeClr val="dk1"/>
              </a:buClr>
              <a:buSzPct val="98000"/>
              <a:buFont typeface="Arial"/>
              <a:buChar char="•"/>
            </a:pPr>
            <a:r>
              <a:rPr lang="en-US" sz="2400" b="0" i="0" u="none" strike="noStrike" cap="none" dirty="0">
                <a:solidFill>
                  <a:schemeClr val="dk1"/>
                </a:solidFill>
                <a:latin typeface="Calibri"/>
                <a:ea typeface="Calibri"/>
                <a:cs typeface="Calibri"/>
                <a:sym typeface="Calibri"/>
              </a:rPr>
              <a:t>Carbohydrates</a:t>
            </a:r>
          </a:p>
          <a:p>
            <a:pPr marL="742950" marR="0" lvl="1" indent="-285750" algn="l" rtl="0">
              <a:lnSpc>
                <a:spcPct val="80000"/>
              </a:lnSpc>
              <a:spcBef>
                <a:spcPts val="336"/>
              </a:spcBef>
              <a:spcAft>
                <a:spcPts val="0"/>
              </a:spcAft>
              <a:buClr>
                <a:schemeClr val="dk1"/>
              </a:buClr>
              <a:buSzPct val="98764"/>
              <a:buFont typeface="Arial"/>
              <a:buChar char="•"/>
            </a:pPr>
            <a:r>
              <a:rPr lang="en-US" sz="1800" b="0" i="0" u="none" strike="noStrike" cap="none" dirty="0">
                <a:solidFill>
                  <a:schemeClr val="dk1"/>
                </a:solidFill>
                <a:latin typeface="Calibri"/>
                <a:ea typeface="Calibri"/>
                <a:cs typeface="Calibri"/>
                <a:sym typeface="Calibri"/>
              </a:rPr>
              <a:t>Needs depend on type of sport and personal preference </a:t>
            </a:r>
          </a:p>
          <a:p>
            <a:pPr marL="742950" marR="0" lvl="1" indent="-285750" algn="l" rtl="0">
              <a:lnSpc>
                <a:spcPct val="80000"/>
              </a:lnSpc>
              <a:spcBef>
                <a:spcPts val="336"/>
              </a:spcBef>
              <a:spcAft>
                <a:spcPts val="0"/>
              </a:spcAft>
              <a:buClr>
                <a:schemeClr val="dk1"/>
              </a:buClr>
              <a:buSzPct val="98764"/>
              <a:buFont typeface="Arial"/>
              <a:buChar char="•"/>
            </a:pPr>
            <a:r>
              <a:rPr lang="en-US" sz="1800" b="0" i="0" u="none" strike="noStrike" cap="none" dirty="0">
                <a:solidFill>
                  <a:schemeClr val="dk1"/>
                </a:solidFill>
                <a:latin typeface="Calibri"/>
                <a:ea typeface="Calibri"/>
                <a:cs typeface="Calibri"/>
                <a:sym typeface="Calibri"/>
              </a:rPr>
              <a:t>High-intensity sports benefit from higher carb intake</a:t>
            </a:r>
          </a:p>
          <a:p>
            <a:pPr marL="1143000" marR="0" lvl="2" indent="-228600" algn="l" rtl="0">
              <a:lnSpc>
                <a:spcPct val="80000"/>
              </a:lnSpc>
              <a:spcBef>
                <a:spcPts val="280"/>
              </a:spcBef>
              <a:spcAft>
                <a:spcPts val="0"/>
              </a:spcAft>
              <a:buClr>
                <a:schemeClr val="dk1"/>
              </a:buClr>
              <a:buSzPct val="100000"/>
              <a:buFont typeface="Arial"/>
              <a:buChar char="•"/>
            </a:pPr>
            <a:r>
              <a:rPr lang="en-US" sz="1800" b="0" i="0" u="none" strike="noStrike" cap="none" dirty="0">
                <a:solidFill>
                  <a:schemeClr val="dk1"/>
                </a:solidFill>
                <a:latin typeface="Calibri"/>
                <a:ea typeface="Calibri"/>
                <a:cs typeface="Calibri"/>
                <a:sym typeface="Calibri"/>
              </a:rPr>
              <a:t>40 to 50% of calories, but </a:t>
            </a:r>
            <a:r>
              <a:rPr lang="en-US" sz="1800" b="0" i="0" u="none" strike="noStrike" cap="none" dirty="0" smtClean="0">
                <a:solidFill>
                  <a:schemeClr val="dk1"/>
                </a:solidFill>
                <a:latin typeface="Calibri"/>
                <a:ea typeface="Calibri"/>
                <a:cs typeface="Calibri"/>
                <a:sym typeface="Calibri"/>
              </a:rPr>
              <a:t>exceptions</a:t>
            </a:r>
          </a:p>
          <a:p>
            <a:pPr lvl="1" indent="-228600">
              <a:lnSpc>
                <a:spcPct val="80000"/>
              </a:lnSpc>
              <a:spcBef>
                <a:spcPts val="280"/>
              </a:spcBef>
              <a:buFont typeface="Arial"/>
              <a:buChar char="•"/>
            </a:pPr>
            <a:r>
              <a:rPr lang="en-US" sz="1800" b="0" i="0" u="none" strike="noStrike" cap="none" dirty="0" smtClean="0">
                <a:solidFill>
                  <a:schemeClr val="dk1"/>
                </a:solidFill>
                <a:latin typeface="Calibri"/>
                <a:ea typeface="Calibri"/>
                <a:cs typeface="Calibri"/>
                <a:sym typeface="Calibri"/>
              </a:rPr>
              <a:t>Endurance </a:t>
            </a:r>
            <a:r>
              <a:rPr lang="en-US" sz="1800" b="0" i="0" u="none" strike="noStrike" cap="none" dirty="0">
                <a:solidFill>
                  <a:schemeClr val="dk1"/>
                </a:solidFill>
                <a:latin typeface="Calibri"/>
                <a:ea typeface="Calibri"/>
                <a:cs typeface="Calibri"/>
                <a:sym typeface="Calibri"/>
              </a:rPr>
              <a:t>sports may benefit from lower carb intake</a:t>
            </a:r>
          </a:p>
          <a:p>
            <a:pPr marL="1200150" marR="0" lvl="2" indent="-285750" algn="l" rtl="0">
              <a:lnSpc>
                <a:spcPct val="80000"/>
              </a:lnSpc>
              <a:spcBef>
                <a:spcPts val="280"/>
              </a:spcBef>
              <a:spcAft>
                <a:spcPts val="0"/>
              </a:spcAft>
              <a:buClr>
                <a:schemeClr val="dk1"/>
              </a:buClr>
              <a:buSzPct val="100000"/>
            </a:pPr>
            <a:r>
              <a:rPr lang="en-US" sz="1800" b="0" i="0" u="none" strike="noStrike" cap="none" dirty="0">
                <a:solidFill>
                  <a:schemeClr val="dk1"/>
                </a:solidFill>
                <a:latin typeface="Calibri"/>
                <a:ea typeface="Calibri"/>
                <a:cs typeface="Calibri"/>
                <a:sym typeface="Calibri"/>
              </a:rPr>
              <a:t> 7 to 20% of calories </a:t>
            </a:r>
          </a:p>
          <a:p>
            <a:pPr marL="742950" marR="0" lvl="1" indent="-285750" algn="l" rtl="0">
              <a:lnSpc>
                <a:spcPct val="80000"/>
              </a:lnSpc>
              <a:spcBef>
                <a:spcPts val="336"/>
              </a:spcBef>
              <a:buClr>
                <a:schemeClr val="dk1"/>
              </a:buClr>
              <a:buSzPct val="98764"/>
              <a:buFont typeface="Arial"/>
              <a:buChar char="•"/>
            </a:pPr>
            <a:r>
              <a:rPr lang="en-US" sz="1800" b="0" i="0" u="none" strike="noStrike" cap="none" dirty="0">
                <a:solidFill>
                  <a:schemeClr val="dk1"/>
                </a:solidFill>
                <a:latin typeface="Calibri"/>
                <a:ea typeface="Calibri"/>
                <a:cs typeface="Calibri"/>
                <a:sym typeface="Calibri"/>
              </a:rPr>
              <a:t>Majority of athletes will do best between 20 and 50% of calories from carbohydrates </a:t>
            </a:r>
          </a:p>
        </p:txBody>
      </p:sp>
      <p:sp>
        <p:nvSpPr>
          <p:cNvPr id="282" name="Shape 282"/>
          <p:cNvSpPr/>
          <p:nvPr/>
        </p:nvSpPr>
        <p:spPr>
          <a:xfrm>
            <a:off x="0" y="0"/>
            <a:ext cx="9144000"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283" name="Shape 283"/>
          <p:cNvSpPr txBox="1"/>
          <p:nvPr/>
        </p:nvSpPr>
        <p:spPr>
          <a:xfrm>
            <a:off x="6822988" y="645687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284" name="Shape 284"/>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dirty="0">
                <a:solidFill>
                  <a:schemeClr val="lt1"/>
                </a:solidFill>
                <a:latin typeface="Calibri"/>
                <a:ea typeface="Calibri"/>
                <a:cs typeface="Calibri"/>
                <a:sym typeface="Calibri"/>
              </a:rPr>
              <a:t>Macros for Athletes</a:t>
            </a:r>
          </a:p>
        </p:txBody>
      </p:sp>
      <p:sp>
        <p:nvSpPr>
          <p:cNvPr id="2" name="Text Placeholder 1"/>
          <p:cNvSpPr>
            <a:spLocks noGrp="1"/>
          </p:cNvSpPr>
          <p:nvPr>
            <p:ph type="body" idx="2"/>
          </p:nvPr>
        </p:nvSpPr>
        <p:spPr/>
        <p:txBody>
          <a:bodyPr/>
          <a:lstStyle/>
          <a:p>
            <a:r>
              <a:rPr lang="en-US" dirty="0" smtClean="0"/>
              <a:t>Photo deleted.</a:t>
            </a: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Fat</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Determine protein and carbohydrate needs first</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Remainder of calories should come from healthy fats</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Water and Electrolytes</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Drink 2L of water daily</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Add an extra 500mL per hour of vigorous activity</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Drink 16 oz (2 cups) of water for every pound lost during training/athletic event</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Weigh before/after</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Salt all food liberally (to taste)</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Add salt and electrolytes to beverages if exercising more than 1 to 2 hours </a:t>
            </a:r>
          </a:p>
          <a:p>
            <a:pPr marL="1143000" marR="0" lvl="2" indent="-228600" algn="l" rtl="0">
              <a:lnSpc>
                <a:spcPct val="80000"/>
              </a:lnSpc>
              <a:spcBef>
                <a:spcPts val="408"/>
              </a:spcBef>
              <a:buClr>
                <a:schemeClr val="dk1"/>
              </a:buClr>
              <a:buSzPct val="102000"/>
              <a:buFont typeface="Arial"/>
              <a:buNone/>
            </a:pPr>
            <a:endParaRPr sz="2040" b="0" i="0" u="none" strike="noStrike" cap="none" dirty="0">
              <a:solidFill>
                <a:schemeClr val="dk1"/>
              </a:solidFill>
              <a:latin typeface="Calibri"/>
              <a:ea typeface="Calibri"/>
              <a:cs typeface="Calibri"/>
              <a:sym typeface="Calibri"/>
            </a:endParaRPr>
          </a:p>
        </p:txBody>
      </p:sp>
      <p:sp>
        <p:nvSpPr>
          <p:cNvPr id="291" name="Shape 291"/>
          <p:cNvSpPr/>
          <p:nvPr/>
        </p:nvSpPr>
        <p:spPr>
          <a:xfrm>
            <a:off x="0" y="0"/>
            <a:ext cx="9144000"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292" name="Shape 292"/>
          <p:cNvSpPr txBox="1">
            <a:spLocks noGrp="1"/>
          </p:cNvSpPr>
          <p:nvPr>
            <p:ph type="title"/>
          </p:nvPr>
        </p:nvSpPr>
        <p:spPr>
          <a:xfrm>
            <a:off x="457200" y="11251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0" i="0" u="none" strike="noStrike" cap="none" dirty="0">
                <a:solidFill>
                  <a:schemeClr val="lt1"/>
                </a:solidFill>
                <a:latin typeface="Calibri"/>
                <a:ea typeface="Calibri"/>
                <a:cs typeface="Calibri"/>
                <a:sym typeface="Calibri"/>
              </a:rPr>
              <a:t>Fat and Hydration for Athletes</a:t>
            </a:r>
          </a:p>
        </p:txBody>
      </p:sp>
      <p:sp>
        <p:nvSpPr>
          <p:cNvPr id="293" name="Shape 293"/>
          <p:cNvSpPr txBox="1"/>
          <p:nvPr/>
        </p:nvSpPr>
        <p:spPr>
          <a:xfrm>
            <a:off x="6822988" y="645687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6687867" y="634222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300" name="Shape 300"/>
          <p:cNvSpPr/>
          <p:nvPr/>
        </p:nvSpPr>
        <p:spPr>
          <a:xfrm>
            <a:off x="-32766" y="-13510"/>
            <a:ext cx="9176764"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301" name="Shape 301"/>
          <p:cNvSpPr txBox="1">
            <a:spLocks noGrp="1"/>
          </p:cNvSpPr>
          <p:nvPr>
            <p:ph type="title"/>
          </p:nvPr>
        </p:nvSpPr>
        <p:spPr>
          <a:xfrm>
            <a:off x="457200" y="-13509"/>
            <a:ext cx="8229600" cy="990598"/>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0" i="0" u="none" strike="noStrike" cap="none" dirty="0">
                <a:solidFill>
                  <a:schemeClr val="lt1"/>
                </a:solidFill>
                <a:latin typeface="Calibri"/>
                <a:ea typeface="Calibri"/>
                <a:cs typeface="Calibri"/>
                <a:sym typeface="Calibri"/>
              </a:rPr>
              <a:t>Going Beyond the Food Record</a:t>
            </a:r>
          </a:p>
        </p:txBody>
      </p:sp>
      <p:sp>
        <p:nvSpPr>
          <p:cNvPr id="302" name="Shape 302"/>
          <p:cNvSpPr txBox="1">
            <a:spLocks noGrp="1"/>
          </p:cNvSpPr>
          <p:nvPr>
            <p:ph type="body" idx="1"/>
          </p:nvPr>
        </p:nvSpPr>
        <p:spPr>
          <a:xfrm>
            <a:off x="1389721" y="1579203"/>
            <a:ext cx="7317446"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Analyze health history</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Review health habits and sources of stress</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Perform physical nutrition assessment</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smtClean="0">
                <a:solidFill>
                  <a:schemeClr val="dk1"/>
                </a:solidFill>
                <a:latin typeface="Calibri"/>
                <a:ea typeface="Calibri"/>
                <a:cs typeface="Calibri"/>
                <a:sym typeface="Calibri"/>
              </a:rPr>
              <a:t>Cook with clients</a:t>
            </a:r>
            <a:endParaRPr lang="en-US" sz="2800" b="0" i="0" u="none" strike="noStrike" cap="none" dirty="0">
              <a:solidFill>
                <a:schemeClr val="dk1"/>
              </a:solidFill>
              <a:latin typeface="Calibri"/>
              <a:ea typeface="Calibri"/>
              <a:cs typeface="Calibri"/>
              <a:sym typeface="Calibri"/>
            </a:endParaRPr>
          </a:p>
          <a:p>
            <a:pPr marL="342900" marR="0" lvl="0" indent="-342900" algn="l" rtl="0">
              <a:spcBef>
                <a:spcPts val="56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Test, don’t guess!</a:t>
            </a:r>
          </a:p>
        </p:txBody>
      </p:sp>
      <p:sp>
        <p:nvSpPr>
          <p:cNvPr id="3" name="Text Placeholder 2"/>
          <p:cNvSpPr>
            <a:spLocks noGrp="1"/>
          </p:cNvSpPr>
          <p:nvPr>
            <p:ph type="body" idx="2"/>
          </p:nvPr>
        </p:nvSpPr>
        <p:spPr/>
        <p:txBody>
          <a:bodyPr/>
          <a:lstStyle/>
          <a:p>
            <a:pPr marL="177800" indent="0">
              <a:buNone/>
            </a:pPr>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p:nvPr/>
        </p:nvSpPr>
        <p:spPr>
          <a:xfrm>
            <a:off x="0" y="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10" name="Shape 310"/>
          <p:cNvSpPr/>
          <p:nvPr/>
        </p:nvSpPr>
        <p:spPr>
          <a:xfrm>
            <a:off x="157161" y="718877"/>
            <a:ext cx="8882122" cy="611705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SzPct val="25000"/>
              <a:buNone/>
            </a:pPr>
            <a:r>
              <a:rPr lang="en-US" sz="2600" b="1" dirty="0">
                <a:solidFill>
                  <a:srgbClr val="000000"/>
                </a:solidFill>
                <a:latin typeface="Calibri"/>
                <a:ea typeface="Calibri"/>
                <a:cs typeface="Calibri"/>
                <a:sym typeface="Calibri"/>
              </a:rPr>
              <a:t>      Signs of potential food sensitivity:</a:t>
            </a:r>
          </a:p>
          <a:p>
            <a:pPr marL="742950" marR="0" lvl="1" indent="-285750" algn="l" rtl="0">
              <a:spcBef>
                <a:spcPts val="90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Bloating, gas, constipation/diarrhea, upset stomach, nausea</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Getting sick (cold, flu, sinus infections, sore throat)</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Pain or stiffness in joints</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Autoimmunity </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Headaches/migraines</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Brain fog or memory problems</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Depression or feeling moody</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Anxiety</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Feeling more tired than usual</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Trouble sleeping</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Heart palpitations – especially when eating</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Thyroid problems</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Acne, eczema</a:t>
            </a:r>
          </a:p>
          <a:p>
            <a:pPr marL="742950" marR="0" lvl="1" indent="-285750" algn="l" rtl="0">
              <a:spcBef>
                <a:spcPts val="0"/>
              </a:spcBef>
              <a:spcAft>
                <a:spcPts val="0"/>
              </a:spcAft>
              <a:buClr>
                <a:srgbClr val="000000"/>
              </a:buClr>
              <a:buSzPct val="100000"/>
              <a:buFont typeface="Arial"/>
              <a:buChar char="•"/>
            </a:pPr>
            <a:r>
              <a:rPr lang="en-US" sz="2200" b="0" i="0" u="none" strike="noStrike" cap="none" dirty="0">
                <a:solidFill>
                  <a:srgbClr val="000000"/>
                </a:solidFill>
                <a:latin typeface="Calibri"/>
                <a:ea typeface="Calibri"/>
                <a:cs typeface="Calibri"/>
                <a:sym typeface="Calibri"/>
              </a:rPr>
              <a:t>Asthma</a:t>
            </a:r>
          </a:p>
          <a:p>
            <a:pPr marL="457200" marR="0" lvl="1" indent="0" algn="l" rtl="0">
              <a:spcBef>
                <a:spcPts val="0"/>
              </a:spcBef>
              <a:spcAft>
                <a:spcPts val="0"/>
              </a:spcAft>
              <a:buNone/>
            </a:pPr>
            <a:endParaRPr sz="2600" b="0" i="0" u="none" strike="noStrike" cap="none">
              <a:solidFill>
                <a:srgbClr val="000000"/>
              </a:solidFill>
              <a:latin typeface="Calibri"/>
              <a:ea typeface="Calibri"/>
              <a:cs typeface="Calibri"/>
              <a:sym typeface="Calibri"/>
            </a:endParaRPr>
          </a:p>
        </p:txBody>
      </p:sp>
      <p:sp>
        <p:nvSpPr>
          <p:cNvPr id="311" name="Shape 311"/>
          <p:cNvSpPr txBox="1"/>
          <p:nvPr/>
        </p:nvSpPr>
        <p:spPr>
          <a:xfrm>
            <a:off x="538162" y="-196850"/>
            <a:ext cx="8116887" cy="1223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FFFFFF"/>
              </a:buClr>
              <a:buSzPct val="25000"/>
              <a:buFont typeface="Calibri"/>
              <a:buNone/>
            </a:pPr>
            <a:r>
              <a:rPr lang="en-US" sz="4290" dirty="0">
                <a:solidFill>
                  <a:srgbClr val="FFFFFF"/>
                </a:solidFill>
                <a:latin typeface="Calibri"/>
                <a:ea typeface="Calibri"/>
                <a:cs typeface="Calibri"/>
                <a:sym typeface="Calibri"/>
              </a:rPr>
              <a:t>Signs of Food Sensitivities</a:t>
            </a:r>
          </a:p>
        </p:txBody>
      </p:sp>
      <p:sp>
        <p:nvSpPr>
          <p:cNvPr id="312" name="Shape 312"/>
          <p:cNvSpPr txBox="1"/>
          <p:nvPr/>
        </p:nvSpPr>
        <p:spPr>
          <a:xfrm>
            <a:off x="6687867"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p:nvPr/>
        </p:nvSpPr>
        <p:spPr>
          <a:xfrm>
            <a:off x="0" y="0"/>
            <a:ext cx="9144000" cy="990599"/>
          </a:xfrm>
          <a:prstGeom prst="rect">
            <a:avLst/>
          </a:prstGeom>
          <a:solidFill>
            <a:srgbClr val="17365D"/>
          </a:solidFill>
          <a:ln w="9525" cap="flat" cmpd="sng">
            <a:solidFill>
              <a:srgbClr val="17365D"/>
            </a:solidFill>
            <a:prstDash val="solid"/>
            <a:miter/>
            <a:headEnd type="none" w="med" len="med"/>
            <a:tailEnd type="none" w="med" len="med"/>
          </a:ln>
        </p:spPr>
        <p:txBody>
          <a:bodyPr lIns="0" tIns="0" rIns="0" bIns="0" anchor="t" anchorCtr="0">
            <a:noAutofit/>
          </a:bodyPr>
          <a:lstStyle/>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319" name="Shape 319"/>
          <p:cNvSpPr txBox="1"/>
          <p:nvPr/>
        </p:nvSpPr>
        <p:spPr>
          <a:xfrm>
            <a:off x="457200" y="-13889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solidFill>
                  <a:schemeClr val="lt1"/>
                </a:solidFill>
                <a:latin typeface="Calibri"/>
                <a:ea typeface="Calibri"/>
                <a:cs typeface="Calibri"/>
                <a:sym typeface="Calibri"/>
              </a:rPr>
              <a:t>Assess for Fat Deficiency or Imbalance</a:t>
            </a:r>
          </a:p>
        </p:txBody>
      </p:sp>
      <p:sp>
        <p:nvSpPr>
          <p:cNvPr id="320" name="Shape 320"/>
          <p:cNvSpPr/>
          <p:nvPr/>
        </p:nvSpPr>
        <p:spPr>
          <a:xfrm>
            <a:off x="674687" y="1724025"/>
            <a:ext cx="7743061" cy="5093703"/>
          </a:xfrm>
          <a:prstGeom prst="rect">
            <a:avLst/>
          </a:prstGeom>
          <a:noFill/>
          <a:ln>
            <a:noFill/>
          </a:ln>
        </p:spPr>
        <p:txBody>
          <a:bodyPr lIns="91425" tIns="45700" rIns="91425" bIns="45700" anchor="t" anchorCtr="0">
            <a:noAutofit/>
          </a:bodyPr>
          <a:lstStyle/>
          <a:p>
            <a:pPr marL="458788" marR="0" lvl="0" indent="-407988" algn="l" rtl="0">
              <a:spcBef>
                <a:spcPts val="0"/>
              </a:spcBef>
              <a:spcAft>
                <a:spcPts val="0"/>
              </a:spcAft>
              <a:buNone/>
            </a:pPr>
            <a:endParaRPr sz="2500">
              <a:solidFill>
                <a:schemeClr val="dk1"/>
              </a:solidFill>
              <a:latin typeface="Calibri"/>
              <a:ea typeface="Calibri"/>
              <a:cs typeface="Calibri"/>
              <a:sym typeface="Calibri"/>
            </a:endParaRP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Tired?</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Frequently hungry?</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Craving sweets and/or convenience foods? </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Weak immune system? </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Having a hard time concentrating?</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Experiencing dry or flaky skin, hair or nails? </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Having sleep problems?</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Getting injured or not healing well?</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Hormonally imbalanced? </a:t>
            </a:r>
          </a:p>
          <a:p>
            <a:pPr marL="458788" marR="0" lvl="1" indent="-407988"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Feeling depressed or anxious? </a:t>
            </a:r>
          </a:p>
          <a:p>
            <a:pPr marL="458788" marR="0" lvl="0" indent="-407988" algn="l" rtl="0">
              <a:spcBef>
                <a:spcPts val="0"/>
              </a:spcBef>
              <a:spcAft>
                <a:spcPts val="0"/>
              </a:spcAft>
              <a:buNone/>
            </a:pPr>
            <a:endParaRPr sz="2000">
              <a:solidFill>
                <a:schemeClr val="dk1"/>
              </a:solidFill>
              <a:latin typeface="Calibri"/>
              <a:ea typeface="Calibri"/>
              <a:cs typeface="Calibri"/>
              <a:sym typeface="Calibri"/>
            </a:endParaRPr>
          </a:p>
        </p:txBody>
      </p:sp>
      <p:sp>
        <p:nvSpPr>
          <p:cNvPr id="321" name="Shape 321"/>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322" name="Shape 322"/>
          <p:cNvSpPr txBox="1"/>
          <p:nvPr/>
        </p:nvSpPr>
        <p:spPr>
          <a:xfrm>
            <a:off x="674687" y="1242917"/>
            <a:ext cx="7540386"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a:solidFill>
                  <a:schemeClr val="dk1"/>
                </a:solidFill>
                <a:latin typeface="Calibri"/>
                <a:ea typeface="Calibri"/>
                <a:cs typeface="Calibri"/>
                <a:sym typeface="Calibri"/>
              </a:rPr>
              <a:t>Ask the following questions: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p:nvPr/>
        </p:nvSpPr>
        <p:spPr>
          <a:xfrm>
            <a:off x="0" y="0"/>
            <a:ext cx="9144000" cy="990599"/>
          </a:xfrm>
          <a:prstGeom prst="rect">
            <a:avLst/>
          </a:prstGeom>
          <a:solidFill>
            <a:srgbClr val="17365D"/>
          </a:solidFill>
          <a:ln w="9525" cap="flat" cmpd="sng">
            <a:solidFill>
              <a:srgbClr val="17365D"/>
            </a:solidFill>
            <a:prstDash val="solid"/>
            <a:miter/>
            <a:headEnd type="none" w="med" len="med"/>
            <a:tailEnd type="none" w="med" len="med"/>
          </a:ln>
        </p:spPr>
        <p:txBody>
          <a:bodyPr lIns="0" tIns="0" rIns="0" bIns="0" anchor="t" anchorCtr="0">
            <a:noAutofit/>
          </a:bodyPr>
          <a:lstStyle/>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329" name="Shape 329"/>
          <p:cNvSpPr txBox="1"/>
          <p:nvPr/>
        </p:nvSpPr>
        <p:spPr>
          <a:xfrm>
            <a:off x="457200" y="-13889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solidFill>
                  <a:schemeClr val="lt1"/>
                </a:solidFill>
                <a:latin typeface="Calibri"/>
                <a:ea typeface="Calibri"/>
                <a:cs typeface="Calibri"/>
                <a:sym typeface="Calibri"/>
              </a:rPr>
              <a:t>Gut Health</a:t>
            </a:r>
          </a:p>
        </p:txBody>
      </p:sp>
      <p:sp>
        <p:nvSpPr>
          <p:cNvPr id="330" name="Shape 330"/>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
        <p:nvSpPr>
          <p:cNvPr id="331" name="Shape 331"/>
          <p:cNvSpPr txBox="1">
            <a:spLocks noGrp="1"/>
          </p:cNvSpPr>
          <p:nvPr>
            <p:ph type="body" idx="1"/>
          </p:nvPr>
        </p:nvSpPr>
        <p:spPr>
          <a:xfrm>
            <a:off x="457200" y="1868544"/>
            <a:ext cx="8229600" cy="4470135"/>
          </a:xfrm>
          <a:prstGeom prst="rect">
            <a:avLst/>
          </a:prstGeom>
          <a:noFill/>
          <a:ln>
            <a:noFill/>
          </a:ln>
        </p:spPr>
        <p:txBody>
          <a:bodyPr lIns="91425" tIns="45700" rIns="91425" bIns="45700" numCol="2" anchor="t" anchorCtr="0">
            <a:noAutofit/>
          </a:bodyPr>
          <a:lstStyle/>
          <a:p>
            <a:pPr marL="342900" marR="0" lvl="0" indent="-342900" algn="l" rtl="0">
              <a:lnSpc>
                <a:spcPct val="80000"/>
              </a:lnSpc>
              <a:spcBef>
                <a:spcPts val="0"/>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Acne</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Abx-associated diarrhea</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Anxiety</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Asthma/allergies</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Autism spectrum disorders</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Autoimmune disease</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Cancer</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Dementia</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Dental cavities</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Depression </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Diabetes </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Eczema</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Fibromyalgia</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Gastric ulcers</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Heart disease</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Inflammatory bowel disease</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Neurological disorders </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Parkinson’s disease</a:t>
            </a:r>
          </a:p>
          <a:p>
            <a:pPr marL="342900" marR="0" lvl="0" indent="-342900" algn="l" rtl="0">
              <a:lnSpc>
                <a:spcPct val="80000"/>
              </a:lnSpc>
              <a:spcBef>
                <a:spcPts val="544"/>
              </a:spcBef>
              <a:spcAft>
                <a:spcPts val="0"/>
              </a:spcAft>
              <a:buClr>
                <a:schemeClr val="dk1"/>
              </a:buClr>
              <a:buSzPct val="100740"/>
              <a:buFont typeface="Arial"/>
              <a:buChar char="•"/>
            </a:pPr>
            <a:r>
              <a:rPr lang="en-US" sz="2720" b="0" i="0" u="none" strike="noStrike" cap="none" dirty="0">
                <a:solidFill>
                  <a:schemeClr val="dk1"/>
                </a:solidFill>
                <a:latin typeface="Calibri"/>
                <a:ea typeface="Calibri"/>
                <a:cs typeface="Calibri"/>
                <a:sym typeface="Calibri"/>
              </a:rPr>
              <a:t>Many more…</a:t>
            </a:r>
          </a:p>
          <a:p>
            <a:pPr marL="342900" marR="0" lvl="0" indent="-342900" algn="l" rtl="0">
              <a:lnSpc>
                <a:spcPct val="80000"/>
              </a:lnSpc>
              <a:spcBef>
                <a:spcPts val="544"/>
              </a:spcBef>
              <a:buClr>
                <a:schemeClr val="dk1"/>
              </a:buClr>
              <a:buSzPct val="100740"/>
              <a:buFont typeface="Arial"/>
              <a:buNone/>
            </a:pPr>
            <a:endParaRPr sz="2720" b="0" i="0" u="none" strike="noStrike" cap="none" dirty="0">
              <a:solidFill>
                <a:schemeClr val="dk1"/>
              </a:solidFill>
              <a:latin typeface="Calibri"/>
              <a:ea typeface="Calibri"/>
              <a:cs typeface="Calibri"/>
              <a:sym typeface="Calibri"/>
            </a:endParaRPr>
          </a:p>
        </p:txBody>
      </p:sp>
      <p:sp>
        <p:nvSpPr>
          <p:cNvPr id="332" name="Shape 332"/>
          <p:cNvSpPr txBox="1"/>
          <p:nvPr/>
        </p:nvSpPr>
        <p:spPr>
          <a:xfrm>
            <a:off x="0" y="530254"/>
            <a:ext cx="9252093" cy="1338289"/>
          </a:xfrm>
          <a:prstGeom prst="rect">
            <a:avLst/>
          </a:prstGeom>
          <a:noFill/>
          <a:ln>
            <a:noFill/>
          </a:ln>
        </p:spPr>
        <p:txBody>
          <a:bodyPr lIns="91425" tIns="45700" rIns="91425" bIns="45700" anchor="t" anchorCtr="0">
            <a:noAutofit/>
          </a:bodyPr>
          <a:lstStyle/>
          <a:p>
            <a:pPr marL="342900" marR="0" lvl="0" indent="-342900" algn="l" rtl="0">
              <a:lnSpc>
                <a:spcPct val="60000"/>
              </a:lnSpc>
              <a:spcBef>
                <a:spcPts val="0"/>
              </a:spcBef>
              <a:spcAft>
                <a:spcPts val="0"/>
              </a:spcAft>
              <a:buClr>
                <a:schemeClr val="dk1"/>
              </a:buClr>
              <a:buFont typeface="Arial"/>
              <a:buNone/>
            </a:pPr>
            <a:endParaRPr sz="2200" dirty="0">
              <a:solidFill>
                <a:schemeClr val="dk1"/>
              </a:solidFill>
              <a:latin typeface="Calibri"/>
              <a:ea typeface="Calibri"/>
              <a:cs typeface="Calibri"/>
              <a:sym typeface="Calibri"/>
            </a:endParaRPr>
          </a:p>
          <a:p>
            <a:pPr marL="457200" marR="0" lvl="1" indent="0" algn="l" rtl="0">
              <a:spcBef>
                <a:spcPts val="1640"/>
              </a:spcBef>
              <a:spcAft>
                <a:spcPts val="0"/>
              </a:spcAft>
              <a:buClr>
                <a:srgbClr val="000000"/>
              </a:buClr>
              <a:buSzPct val="25000"/>
              <a:buFont typeface="Arial"/>
              <a:buNone/>
            </a:pPr>
            <a:r>
              <a:rPr lang="en-US" sz="2200" b="0" i="0" u="none" strike="noStrike" cap="none" dirty="0">
                <a:solidFill>
                  <a:srgbClr val="000000"/>
                </a:solidFill>
                <a:latin typeface="Calibri"/>
                <a:ea typeface="Calibri"/>
                <a:cs typeface="Calibri"/>
                <a:sym typeface="Calibri"/>
              </a:rPr>
              <a:t>An altered gut MICROBIOME </a:t>
            </a:r>
            <a:r>
              <a:rPr lang="en-US" sz="2200" b="0" i="0" u="none" strike="noStrike" cap="none" dirty="0" smtClean="0">
                <a:solidFill>
                  <a:srgbClr val="000000"/>
                </a:solidFill>
                <a:latin typeface="Calibri"/>
                <a:ea typeface="Calibri"/>
                <a:cs typeface="Calibri"/>
                <a:sym typeface="Calibri"/>
              </a:rPr>
              <a:t>&amp; METABOLOME are </a:t>
            </a:r>
            <a:r>
              <a:rPr lang="en-US" sz="2200" b="0" i="0" u="none" strike="noStrike" cap="none" dirty="0">
                <a:solidFill>
                  <a:srgbClr val="000000"/>
                </a:solidFill>
                <a:latin typeface="Calibri"/>
                <a:ea typeface="Calibri"/>
                <a:cs typeface="Calibri"/>
                <a:sym typeface="Calibri"/>
              </a:rPr>
              <a:t>implicated in just about EVERY CHRONIC inflammatory condition.</a:t>
            </a:r>
          </a:p>
          <a:p>
            <a:pPr marL="457200" marR="0" lvl="1" indent="0" algn="l" rtl="0">
              <a:lnSpc>
                <a:spcPct val="60000"/>
              </a:lnSpc>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nvSpPr>
        <p:spPr>
          <a:xfrm>
            <a:off x="0" y="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39" name="Shape 339"/>
          <p:cNvSpPr txBox="1"/>
          <p:nvPr/>
        </p:nvSpPr>
        <p:spPr>
          <a:xfrm>
            <a:off x="0" y="107481"/>
            <a:ext cx="9144000" cy="9727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chemeClr val="lt1"/>
                </a:solidFill>
                <a:latin typeface="Calibri"/>
                <a:ea typeface="Calibri"/>
                <a:cs typeface="Calibri"/>
                <a:sym typeface="Calibri"/>
              </a:rPr>
              <a:t>Food Shaming</a:t>
            </a:r>
          </a:p>
        </p:txBody>
      </p:sp>
      <p:pic>
        <p:nvPicPr>
          <p:cNvPr id="340" name="Shape 340"/>
          <p:cNvPicPr preferRelativeResize="0"/>
          <p:nvPr/>
        </p:nvPicPr>
        <p:blipFill rotWithShape="1">
          <a:blip r:embed="rId3">
            <a:alphaModFix/>
          </a:blip>
          <a:srcRect/>
          <a:stretch/>
        </p:blipFill>
        <p:spPr>
          <a:xfrm>
            <a:off x="5147933" y="1995791"/>
            <a:ext cx="3583827" cy="3583827"/>
          </a:xfrm>
          <a:prstGeom prst="rect">
            <a:avLst/>
          </a:prstGeom>
          <a:noFill/>
          <a:ln>
            <a:noFill/>
          </a:ln>
        </p:spPr>
      </p:pic>
      <p:sp>
        <p:nvSpPr>
          <p:cNvPr id="341" name="Shape 341"/>
          <p:cNvSpPr txBox="1">
            <a:spLocks noGrp="1"/>
          </p:cNvSpPr>
          <p:nvPr>
            <p:ph type="body" idx="1"/>
          </p:nvPr>
        </p:nvSpPr>
        <p:spPr>
          <a:xfrm>
            <a:off x="457200" y="1600200"/>
            <a:ext cx="4690734" cy="474948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Focus on what people </a:t>
            </a:r>
            <a:r>
              <a:rPr lang="en-US" sz="2590" b="0" i="0" u="sng" strike="noStrike" cap="none" dirty="0">
                <a:solidFill>
                  <a:schemeClr val="dk1"/>
                </a:solidFill>
                <a:latin typeface="Calibri"/>
                <a:ea typeface="Calibri"/>
                <a:cs typeface="Calibri"/>
                <a:sym typeface="Calibri"/>
              </a:rPr>
              <a:t>can</a:t>
            </a:r>
            <a:r>
              <a:rPr lang="en-US" sz="2590" b="0" i="0" u="none" strike="noStrike" cap="none" dirty="0">
                <a:solidFill>
                  <a:schemeClr val="dk1"/>
                </a:solidFill>
                <a:latin typeface="Calibri"/>
                <a:ea typeface="Calibri"/>
                <a:cs typeface="Calibri"/>
                <a:sym typeface="Calibri"/>
              </a:rPr>
              <a:t> eat</a:t>
            </a:r>
          </a:p>
          <a:p>
            <a:pPr marL="342900" marR="0" lvl="0" indent="-34290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Use positive language</a:t>
            </a:r>
          </a:p>
          <a:p>
            <a:pPr marL="742950" marR="0" lvl="1" indent="-285750" algn="l" rtl="0">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Try…</a:t>
            </a:r>
          </a:p>
          <a:p>
            <a:pPr marL="742950" marR="0" lvl="1" indent="-285750" algn="l" rtl="0">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Opt for…</a:t>
            </a:r>
          </a:p>
          <a:p>
            <a:pPr marL="742950" marR="0" lvl="1" indent="-285750" algn="l" rtl="0">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Choose…</a:t>
            </a:r>
          </a:p>
          <a:p>
            <a:pPr marL="342900" marR="0" lvl="0" indent="-34290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Identify and </a:t>
            </a:r>
            <a:r>
              <a:rPr lang="en-US" sz="2590" b="0" i="0" u="sng" strike="noStrike" cap="none" dirty="0">
                <a:solidFill>
                  <a:schemeClr val="dk1"/>
                </a:solidFill>
                <a:latin typeface="Calibri"/>
                <a:ea typeface="Calibri"/>
                <a:cs typeface="Calibri"/>
                <a:sym typeface="Calibri"/>
              </a:rPr>
              <a:t>minimize</a:t>
            </a:r>
            <a:r>
              <a:rPr lang="en-US" sz="2590" b="0" i="0" u="none" strike="noStrike" cap="none" dirty="0">
                <a:solidFill>
                  <a:schemeClr val="dk1"/>
                </a:solidFill>
                <a:latin typeface="Calibri"/>
                <a:ea typeface="Calibri"/>
                <a:cs typeface="Calibri"/>
                <a:sym typeface="Calibri"/>
              </a:rPr>
              <a:t> shaming words</a:t>
            </a:r>
          </a:p>
          <a:p>
            <a:pPr marL="742950" marR="0" lvl="1" indent="-285750" algn="l" rtl="0">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Avoid</a:t>
            </a:r>
          </a:p>
          <a:p>
            <a:pPr marL="742950" marR="0" lvl="1" indent="-285750" algn="l" rtl="0">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Never</a:t>
            </a:r>
          </a:p>
          <a:p>
            <a:pPr marL="742950" marR="0" lvl="1" indent="-285750" algn="l" rtl="0">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Disgusting/gross/junk</a:t>
            </a:r>
          </a:p>
          <a:p>
            <a:pPr marL="342900" marR="0" lvl="0" indent="-342900" algn="l" rtl="0">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Model grace and patience</a:t>
            </a:r>
          </a:p>
          <a:p>
            <a:pPr marL="742950" marR="0" lvl="1" indent="-285750" algn="l" rtl="0">
              <a:spcBef>
                <a:spcPts val="444"/>
              </a:spcBef>
              <a:spcAft>
                <a:spcPts val="0"/>
              </a:spcAft>
              <a:buClr>
                <a:schemeClr val="dk1"/>
              </a:buClr>
              <a:buSzPct val="100909"/>
              <a:buFont typeface="Arial"/>
              <a:buNone/>
            </a:pPr>
            <a:endParaRPr sz="2220" b="0" i="0" u="none" strike="noStrike" cap="none">
              <a:solidFill>
                <a:schemeClr val="dk1"/>
              </a:solidFill>
              <a:latin typeface="Calibri"/>
              <a:ea typeface="Calibri"/>
              <a:cs typeface="Calibri"/>
              <a:sym typeface="Calibri"/>
            </a:endParaRPr>
          </a:p>
          <a:p>
            <a:pPr marL="742950" marR="0" lvl="1" indent="-285750" algn="l" rtl="0">
              <a:spcBef>
                <a:spcPts val="444"/>
              </a:spcBef>
              <a:buClr>
                <a:schemeClr val="dk1"/>
              </a:buClr>
              <a:buSzPct val="100909"/>
              <a:buFont typeface="Arial"/>
              <a:buNone/>
            </a:pPr>
            <a:endParaRPr sz="2220" b="0" i="0" u="none" strike="noStrike" cap="none">
              <a:solidFill>
                <a:schemeClr val="dk1"/>
              </a:solidFill>
              <a:latin typeface="Calibri"/>
              <a:ea typeface="Calibri"/>
              <a:cs typeface="Calibri"/>
              <a:sym typeface="Calibri"/>
            </a:endParaRPr>
          </a:p>
        </p:txBody>
      </p:sp>
      <p:sp>
        <p:nvSpPr>
          <p:cNvPr id="342" name="Shape 342"/>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p:nvPr/>
        </p:nvSpPr>
        <p:spPr>
          <a:xfrm>
            <a:off x="0" y="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49" name="Shape 349"/>
          <p:cNvSpPr txBox="1"/>
          <p:nvPr/>
        </p:nvSpPr>
        <p:spPr>
          <a:xfrm>
            <a:off x="0" y="107481"/>
            <a:ext cx="9144000" cy="9727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chemeClr val="lt1"/>
                </a:solidFill>
                <a:latin typeface="Calibri"/>
                <a:ea typeface="Calibri"/>
                <a:cs typeface="Calibri"/>
                <a:sym typeface="Calibri"/>
              </a:rPr>
              <a:t>Food Elimination Challenge</a:t>
            </a:r>
          </a:p>
        </p:txBody>
      </p:sp>
      <p:sp>
        <p:nvSpPr>
          <p:cNvPr id="350" name="Shape 350"/>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What Is It?	</a:t>
            </a:r>
          </a:p>
        </p:txBody>
      </p:sp>
      <p:sp>
        <p:nvSpPr>
          <p:cNvPr id="351" name="Shape 351"/>
          <p:cNvSpPr txBox="1">
            <a:spLocks noGrp="1"/>
          </p:cNvSpPr>
          <p:nvPr>
            <p:ph type="body" idx="2"/>
          </p:nvPr>
        </p:nvSpPr>
        <p:spPr>
          <a:xfrm>
            <a:off x="457200" y="2174875"/>
            <a:ext cx="4040187" cy="3951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Strict adherence to a low-allergen diet</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Short term</a:t>
            </a:r>
          </a:p>
          <a:p>
            <a:pPr marL="742950" marR="0" lvl="1" indent="-285750" algn="l" rtl="0">
              <a:spcBef>
                <a:spcPts val="4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3 weeks to 2 months</a:t>
            </a:r>
          </a:p>
          <a:p>
            <a:pPr marL="742950" marR="0" lvl="1" indent="-285750" algn="l" rtl="0">
              <a:spcBef>
                <a:spcPts val="4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Sometimes longer</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Slow re-introduction of foods every 3 days</a:t>
            </a:r>
          </a:p>
          <a:p>
            <a:pPr marL="742950" marR="0" lvl="1" indent="-285750" algn="l" rtl="0">
              <a:spcBef>
                <a:spcPts val="4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Journal symptoms</a:t>
            </a:r>
          </a:p>
          <a:p>
            <a:pPr marL="742950" marR="0" lvl="1" indent="-285750" algn="l" rtl="0">
              <a:spcBef>
                <a:spcPts val="400"/>
              </a:spcBef>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sp>
        <p:nvSpPr>
          <p:cNvPr id="352" name="Shape 352"/>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When It should be used:</a:t>
            </a:r>
          </a:p>
        </p:txBody>
      </p:sp>
      <p:sp>
        <p:nvSpPr>
          <p:cNvPr id="353" name="Shape 353"/>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Stagnant or minimal improvements on Foundational Diet</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Autoimmune Disease</a:t>
            </a:r>
          </a:p>
          <a:p>
            <a:pPr marL="342900" marR="0" lvl="0" indent="-342900" algn="l" rtl="0">
              <a:spcBef>
                <a:spcPts val="48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Inexpensive alternative to food sensitivity testing</a:t>
            </a:r>
          </a:p>
        </p:txBody>
      </p:sp>
      <p:sp>
        <p:nvSpPr>
          <p:cNvPr id="354" name="Shape 354"/>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p:nvPr/>
        </p:nvSpPr>
        <p:spPr>
          <a:xfrm>
            <a:off x="-111918" y="0"/>
            <a:ext cx="9380902"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61" name="Shape 361"/>
          <p:cNvSpPr txBox="1"/>
          <p:nvPr/>
        </p:nvSpPr>
        <p:spPr>
          <a:xfrm>
            <a:off x="0" y="107481"/>
            <a:ext cx="9144000" cy="9727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chemeClr val="lt1"/>
                </a:solidFill>
                <a:latin typeface="Calibri"/>
                <a:ea typeface="Calibri"/>
                <a:cs typeface="Calibri"/>
                <a:sym typeface="Calibri"/>
              </a:rPr>
              <a:t>Food Elimination Challenge</a:t>
            </a:r>
          </a:p>
        </p:txBody>
      </p:sp>
      <p:sp>
        <p:nvSpPr>
          <p:cNvPr id="362" name="Shape 362"/>
          <p:cNvSpPr txBox="1"/>
          <p:nvPr/>
        </p:nvSpPr>
        <p:spPr>
          <a:xfrm>
            <a:off x="3064444" y="6265635"/>
            <a:ext cx="2859928"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chemeClr val="dk1"/>
                </a:solidFill>
                <a:latin typeface="Calibri"/>
                <a:ea typeface="Calibri"/>
                <a:cs typeface="Calibri"/>
                <a:sym typeface="Calibri"/>
              </a:rPr>
              <a:t>Source: ChrisKresser.com </a:t>
            </a:r>
          </a:p>
        </p:txBody>
      </p:sp>
      <p:sp>
        <p:nvSpPr>
          <p:cNvPr id="363" name="Shape 363"/>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Eat These:</a:t>
            </a:r>
          </a:p>
        </p:txBody>
      </p:sp>
      <p:sp>
        <p:nvSpPr>
          <p:cNvPr id="364" name="Shape 364"/>
          <p:cNvSpPr txBox="1">
            <a:spLocks noGrp="1"/>
          </p:cNvSpPr>
          <p:nvPr>
            <p:ph type="body" idx="2"/>
          </p:nvPr>
        </p:nvSpPr>
        <p:spPr>
          <a:xfrm>
            <a:off x="457200" y="2174875"/>
            <a:ext cx="4040187" cy="39512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Poultry</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Fish</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Eggs</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Organ Meats</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Bone Broth</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Veggies </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Healthy Fats</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Avocados and olive</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Fermented Foods</a:t>
            </a:r>
          </a:p>
          <a:p>
            <a:pPr marL="342900" marR="0" lvl="0" indent="-342900" algn="l" rtl="0">
              <a:lnSpc>
                <a:spcPct val="80000"/>
              </a:lnSpc>
              <a:spcBef>
                <a:spcPts val="444"/>
              </a:spcBef>
              <a:spcAft>
                <a:spcPts val="0"/>
              </a:spcAft>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Fresh herbs and sea salt</a:t>
            </a:r>
          </a:p>
          <a:p>
            <a:pPr marL="342900" marR="0" lvl="0" indent="-342900" algn="l" rtl="0">
              <a:lnSpc>
                <a:spcPct val="80000"/>
              </a:lnSpc>
              <a:spcBef>
                <a:spcPts val="444"/>
              </a:spcBef>
              <a:buClr>
                <a:schemeClr val="dk1"/>
              </a:buClr>
              <a:buSzPct val="100909"/>
              <a:buFont typeface="Arial"/>
              <a:buChar char="•"/>
            </a:pPr>
            <a:r>
              <a:rPr lang="en-US" sz="2220" b="0" i="0" u="none" strike="noStrike" cap="none" dirty="0">
                <a:solidFill>
                  <a:schemeClr val="dk1"/>
                </a:solidFill>
                <a:latin typeface="Calibri"/>
                <a:ea typeface="Calibri"/>
                <a:cs typeface="Calibri"/>
                <a:sym typeface="Calibri"/>
              </a:rPr>
              <a:t>Low glycemic fruits</a:t>
            </a:r>
          </a:p>
        </p:txBody>
      </p:sp>
      <p:sp>
        <p:nvSpPr>
          <p:cNvPr id="365" name="Shape 365"/>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dirty="0">
                <a:solidFill>
                  <a:schemeClr val="dk1"/>
                </a:solidFill>
                <a:latin typeface="Calibri"/>
                <a:ea typeface="Calibri"/>
                <a:cs typeface="Calibri"/>
                <a:sym typeface="Calibri"/>
              </a:rPr>
              <a:t>Challenge these Foods:</a:t>
            </a:r>
          </a:p>
        </p:txBody>
      </p:sp>
      <p:sp>
        <p:nvSpPr>
          <p:cNvPr id="366" name="Shape 366"/>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Dairy</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Grains</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Legumes</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Shelffish</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All sweeteners</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Industrial seed oils </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Corn, canola, safflower, soybean</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Diet sodas</a:t>
            </a:r>
          </a:p>
          <a:p>
            <a:pPr marL="342900" marR="0" lvl="0" indent="-342900" algn="l" rtl="0">
              <a:lnSpc>
                <a:spcPct val="90000"/>
              </a:lnSpc>
              <a:spcBef>
                <a:spcPts val="480"/>
              </a:spcBef>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Alcohol</a:t>
            </a:r>
          </a:p>
        </p:txBody>
      </p:sp>
      <p:sp>
        <p:nvSpPr>
          <p:cNvPr id="367" name="Shape 367"/>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p:nvPr/>
        </p:nvSpPr>
        <p:spPr>
          <a:xfrm>
            <a:off x="457200" y="43704"/>
            <a:ext cx="8396287" cy="1133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374" name="Shape 374"/>
          <p:cNvSpPr txBox="1"/>
          <p:nvPr/>
        </p:nvSpPr>
        <p:spPr>
          <a:xfrm>
            <a:off x="-351303" y="-337750"/>
            <a:ext cx="9495303" cy="7322406"/>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t" anchorCtr="0">
            <a:noAutofit/>
          </a:bodyPr>
          <a:lstStyle/>
          <a:p>
            <a:pPr marL="342900" marR="0" lvl="0" indent="-342900" algn="l" rtl="0">
              <a:lnSpc>
                <a:spcPct val="60000"/>
              </a:lnSpc>
              <a:spcBef>
                <a:spcPts val="0"/>
              </a:spcBef>
              <a:spcAft>
                <a:spcPts val="0"/>
              </a:spcAft>
              <a:buClr>
                <a:schemeClr val="dk1"/>
              </a:buClr>
              <a:buFont typeface="Arial"/>
              <a:buNone/>
            </a:pPr>
            <a:endParaRPr sz="3900">
              <a:solidFill>
                <a:schemeClr val="dk1"/>
              </a:solidFill>
              <a:latin typeface="Calibri"/>
              <a:ea typeface="Calibri"/>
              <a:cs typeface="Calibri"/>
              <a:sym typeface="Calibri"/>
            </a:endParaRPr>
          </a:p>
          <a:p>
            <a:pPr marL="457200" marR="0" lvl="1" indent="0" algn="ctr" rtl="0">
              <a:spcBef>
                <a:spcPts val="3800"/>
              </a:spcBef>
              <a:spcAft>
                <a:spcPts val="0"/>
              </a:spcAft>
              <a:buClr>
                <a:schemeClr val="lt1"/>
              </a:buClr>
              <a:buSzPct val="25000"/>
              <a:buFont typeface="Arial"/>
              <a:buNone/>
            </a:pPr>
            <a:r>
              <a:rPr lang="en-US" sz="13000" b="1" i="0" u="none" strike="noStrike" cap="none" dirty="0">
                <a:solidFill>
                  <a:schemeClr val="lt1"/>
                </a:solidFill>
                <a:latin typeface="Calibri"/>
                <a:ea typeface="Calibri"/>
                <a:cs typeface="Calibri"/>
                <a:sym typeface="Calibri"/>
              </a:rPr>
              <a:t>TEST.</a:t>
            </a:r>
          </a:p>
          <a:p>
            <a:pPr marL="457200" marR="0" lvl="1" indent="0" algn="ctr" rtl="0">
              <a:spcBef>
                <a:spcPts val="1800"/>
              </a:spcBef>
              <a:spcAft>
                <a:spcPts val="0"/>
              </a:spcAft>
              <a:buClr>
                <a:schemeClr val="lt1"/>
              </a:buClr>
              <a:buSzPct val="25000"/>
              <a:buFont typeface="Arial"/>
              <a:buNone/>
            </a:pPr>
            <a:r>
              <a:rPr lang="en-US" sz="9000" b="1" i="0" u="none" strike="noStrike" cap="none" dirty="0">
                <a:solidFill>
                  <a:schemeClr val="lt1"/>
                </a:solidFill>
                <a:latin typeface="Calibri"/>
                <a:ea typeface="Calibri"/>
                <a:cs typeface="Calibri"/>
                <a:sym typeface="Calibri"/>
              </a:rPr>
              <a:t>Don’t</a:t>
            </a:r>
          </a:p>
          <a:p>
            <a:pPr marL="457200" marR="0" lvl="1" indent="0" algn="ctr" rtl="0">
              <a:spcBef>
                <a:spcPts val="1800"/>
              </a:spcBef>
              <a:spcAft>
                <a:spcPts val="0"/>
              </a:spcAft>
              <a:buClr>
                <a:schemeClr val="lt1"/>
              </a:buClr>
              <a:buSzPct val="25000"/>
              <a:buFont typeface="Arial"/>
              <a:buNone/>
            </a:pPr>
            <a:r>
              <a:rPr lang="en-US" sz="9000" b="1" i="0" u="none" strike="noStrike" cap="none" dirty="0">
                <a:solidFill>
                  <a:schemeClr val="lt1"/>
                </a:solidFill>
                <a:latin typeface="Calibri"/>
                <a:ea typeface="Calibri"/>
                <a:cs typeface="Calibri"/>
                <a:sym typeface="Calibri"/>
              </a:rPr>
              <a:t>Guess</a:t>
            </a:r>
          </a:p>
          <a:p>
            <a:pPr marL="457200" marR="0" lvl="1" indent="0" algn="l" rtl="0">
              <a:lnSpc>
                <a:spcPct val="60000"/>
              </a:lnSpc>
              <a:spcBef>
                <a:spcPts val="480"/>
              </a:spcBef>
              <a:spcAft>
                <a:spcPts val="0"/>
              </a:spcAft>
              <a:buClr>
                <a:schemeClr val="dk1"/>
              </a:buClr>
              <a:buFont typeface="Arial"/>
              <a:buNone/>
            </a:pPr>
            <a:endParaRPr sz="2400" b="0" i="0" u="none" strike="noStrike" cap="none">
              <a:solidFill>
                <a:schemeClr val="lt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a:solidFill>
                <a:schemeClr val="lt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23824" y="0"/>
            <a:ext cx="9167823" cy="990599"/>
          </a:xfrm>
          <a:prstGeom prst="rect">
            <a:avLst/>
          </a:prstGeom>
          <a:solidFill>
            <a:srgbClr val="17365D"/>
          </a:solidFill>
          <a:ln w="9525" cap="flat" cmpd="sng">
            <a:solidFill>
              <a:srgbClr val="17365D"/>
            </a:solidFill>
            <a:prstDash val="solid"/>
            <a:miter/>
            <a:headEnd type="none" w="med" len="med"/>
            <a:tailEnd type="none" w="med" len="med"/>
          </a:ln>
        </p:spPr>
        <p:txBody>
          <a:bodyPr lIns="0" tIns="0" rIns="0" bIns="0" anchor="t" anchorCtr="0">
            <a:noAutofit/>
          </a:bodyPr>
          <a:lstStyle/>
          <a:p>
            <a:pPr marL="0" marR="0" lvl="0" indent="0" algn="ctr" rtl="0">
              <a:spcBef>
                <a:spcPts val="0"/>
              </a:spcBef>
              <a:spcAft>
                <a:spcPts val="0"/>
              </a:spcAft>
              <a:buNone/>
            </a:pPr>
            <a:endParaRPr sz="3000">
              <a:solidFill>
                <a:schemeClr val="dk1"/>
              </a:solidFill>
              <a:latin typeface="Calibri"/>
              <a:ea typeface="Calibri"/>
              <a:cs typeface="Calibri"/>
              <a:sym typeface="Calibri"/>
            </a:endParaRPr>
          </a:p>
        </p:txBody>
      </p:sp>
      <p:sp>
        <p:nvSpPr>
          <p:cNvPr id="112" name="Shape 112"/>
          <p:cNvSpPr txBox="1"/>
          <p:nvPr/>
        </p:nvSpPr>
        <p:spPr>
          <a:xfrm>
            <a:off x="457200" y="43704"/>
            <a:ext cx="8396287" cy="1133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Let’s talk about…</a:t>
            </a:r>
          </a:p>
          <a:p>
            <a:pPr marL="0" marR="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113" name="Shape 11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Athletes</a:t>
            </a:r>
            <a:r>
              <a:rPr lang="en-US" sz="2960" b="0" i="0" u="none" strike="noStrike" cap="none" dirty="0">
                <a:solidFill>
                  <a:schemeClr val="dk1"/>
                </a:solidFill>
                <a:latin typeface="Calibri"/>
                <a:ea typeface="Calibri"/>
                <a:cs typeface="Calibri"/>
                <a:sym typeface="Calibri"/>
              </a:rPr>
              <a:t>’ wishes</a:t>
            </a:r>
          </a:p>
          <a:p>
            <a:pPr marL="342900" marR="0" lvl="0" indent="-342900" algn="l" rtl="0">
              <a:lnSpc>
                <a:spcPct val="80000"/>
              </a:lnSpc>
              <a:spcBef>
                <a:spcPts val="1592"/>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Sources </a:t>
            </a:r>
            <a:r>
              <a:rPr lang="en-US" sz="2960" b="0" i="0" u="none" strike="noStrike" cap="none" dirty="0">
                <a:solidFill>
                  <a:schemeClr val="dk1"/>
                </a:solidFill>
                <a:latin typeface="Calibri"/>
                <a:ea typeface="Calibri"/>
                <a:cs typeface="Calibri"/>
                <a:sym typeface="Calibri"/>
              </a:rPr>
              <a:t>of stress</a:t>
            </a:r>
          </a:p>
          <a:p>
            <a:pPr marL="342900" marR="0" lvl="0" indent="-342900" algn="l" rtl="0">
              <a:lnSpc>
                <a:spcPct val="80000"/>
              </a:lnSpc>
              <a:spcBef>
                <a:spcPts val="1592"/>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Building </a:t>
            </a:r>
            <a:r>
              <a:rPr lang="en-US" sz="2960" b="0" i="0" u="none" strike="noStrike" cap="none" dirty="0">
                <a:solidFill>
                  <a:schemeClr val="dk1"/>
                </a:solidFill>
                <a:latin typeface="Calibri"/>
                <a:ea typeface="Calibri"/>
                <a:cs typeface="Calibri"/>
                <a:sym typeface="Calibri"/>
              </a:rPr>
              <a:t>an evolutionary foundational diet</a:t>
            </a:r>
          </a:p>
          <a:p>
            <a:pPr marL="342900" marR="0" lvl="0" indent="-342900" algn="l" rtl="0">
              <a:lnSpc>
                <a:spcPct val="80000"/>
              </a:lnSpc>
              <a:spcBef>
                <a:spcPts val="1592"/>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Macros </a:t>
            </a:r>
            <a:r>
              <a:rPr lang="en-US" sz="2960" b="0" i="0" u="none" strike="noStrike" cap="none" dirty="0">
                <a:solidFill>
                  <a:schemeClr val="dk1"/>
                </a:solidFill>
                <a:latin typeface="Calibri"/>
                <a:ea typeface="Calibri"/>
                <a:cs typeface="Calibri"/>
                <a:sym typeface="Calibri"/>
              </a:rPr>
              <a:t>for athletes</a:t>
            </a:r>
          </a:p>
          <a:p>
            <a:pPr marL="342900" marR="0" lvl="0" indent="-342900" algn="l" rtl="0">
              <a:lnSpc>
                <a:spcPct val="80000"/>
              </a:lnSpc>
              <a:spcBef>
                <a:spcPts val="1592"/>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Functional </a:t>
            </a:r>
            <a:r>
              <a:rPr lang="en-US" sz="2960" b="0" i="0" u="none" strike="noStrike" cap="none" dirty="0">
                <a:solidFill>
                  <a:schemeClr val="dk1"/>
                </a:solidFill>
                <a:latin typeface="Calibri"/>
                <a:ea typeface="Calibri"/>
                <a:cs typeface="Calibri"/>
                <a:sym typeface="Calibri"/>
              </a:rPr>
              <a:t>assessment and basic testing to personalize</a:t>
            </a:r>
          </a:p>
          <a:p>
            <a:pPr marL="342900" marR="0" lvl="0" indent="-342900" algn="l" rtl="0">
              <a:lnSpc>
                <a:spcPct val="80000"/>
              </a:lnSpc>
              <a:spcBef>
                <a:spcPts val="1592"/>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Food science &amp; clients’ wish </a:t>
            </a:r>
            <a:r>
              <a:rPr lang="en-US" sz="2960" dirty="0"/>
              <a:t>l</a:t>
            </a:r>
            <a:r>
              <a:rPr lang="en-US" sz="2960" b="0" i="0" u="none" strike="noStrike" cap="none" dirty="0" smtClean="0">
                <a:solidFill>
                  <a:schemeClr val="dk1"/>
                </a:solidFill>
                <a:latin typeface="Calibri"/>
                <a:ea typeface="Calibri"/>
                <a:cs typeface="Calibri"/>
                <a:sym typeface="Calibri"/>
              </a:rPr>
              <a:t>ist </a:t>
            </a:r>
            <a:endParaRPr lang="en-US" sz="29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1592"/>
              </a:spcBef>
              <a:spcAft>
                <a:spcPts val="0"/>
              </a:spcAft>
              <a:buClr>
                <a:schemeClr val="dk1"/>
              </a:buClr>
              <a:buSzPct val="98666"/>
              <a:buFont typeface="Arial"/>
              <a:buChar char="•"/>
            </a:pPr>
            <a:r>
              <a:rPr lang="en-US" sz="2960" b="0" i="0" u="none" strike="noStrike" cap="none" dirty="0" smtClean="0">
                <a:solidFill>
                  <a:schemeClr val="dk1"/>
                </a:solidFill>
                <a:latin typeface="Calibri"/>
                <a:ea typeface="Calibri"/>
                <a:cs typeface="Calibri"/>
                <a:sym typeface="Calibri"/>
              </a:rPr>
              <a:t>Resources</a:t>
            </a:r>
            <a:endParaRPr lang="en-US" sz="296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1592"/>
              </a:spcBef>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p:txBody>
      </p:sp>
      <p:sp>
        <p:nvSpPr>
          <p:cNvPr id="114" name="Shape 114"/>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rotWithShape="1">
          <a:blip r:embed="rId3">
            <a:alphaModFix/>
          </a:blip>
          <a:srcRect t="5263" b="7535"/>
          <a:stretch/>
        </p:blipFill>
        <p:spPr>
          <a:xfrm>
            <a:off x="108250" y="1513117"/>
            <a:ext cx="9110363" cy="4965215"/>
          </a:xfrm>
          <a:prstGeom prst="rect">
            <a:avLst/>
          </a:prstGeom>
          <a:noFill/>
          <a:ln>
            <a:noFill/>
          </a:ln>
        </p:spPr>
      </p:pic>
      <p:sp>
        <p:nvSpPr>
          <p:cNvPr id="381" name="Shape 381"/>
          <p:cNvSpPr/>
          <p:nvPr/>
        </p:nvSpPr>
        <p:spPr>
          <a:xfrm>
            <a:off x="0" y="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82" name="Shape 382"/>
          <p:cNvSpPr txBox="1"/>
          <p:nvPr/>
        </p:nvSpPr>
        <p:spPr>
          <a:xfrm>
            <a:off x="0" y="66447"/>
            <a:ext cx="9144000" cy="1133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dirty="0">
                <a:solidFill>
                  <a:srgbClr val="FFFFFF"/>
                </a:solidFill>
                <a:latin typeface="Calibri"/>
                <a:ea typeface="Calibri"/>
                <a:cs typeface="Calibri"/>
                <a:sym typeface="Calibri"/>
              </a:rPr>
              <a:t>Cyrex – Antibodies for Food Sensitivities</a:t>
            </a:r>
          </a:p>
        </p:txBody>
      </p:sp>
      <p:sp>
        <p:nvSpPr>
          <p:cNvPr id="383" name="Shape 383"/>
          <p:cNvSpPr txBox="1"/>
          <p:nvPr/>
        </p:nvSpPr>
        <p:spPr>
          <a:xfrm>
            <a:off x="2715840" y="6314144"/>
            <a:ext cx="3386868"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dirty="0">
                <a:solidFill>
                  <a:srgbClr val="000000"/>
                </a:solidFill>
                <a:latin typeface="Arial"/>
                <a:ea typeface="Arial"/>
                <a:cs typeface="Arial"/>
                <a:sym typeface="Arial"/>
              </a:rPr>
              <a:t>Source:ChrisKresser.com </a:t>
            </a:r>
          </a:p>
        </p:txBody>
      </p:sp>
      <p:sp>
        <p:nvSpPr>
          <p:cNvPr id="384" name="Shape 384"/>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p:nvPr/>
        </p:nvSpPr>
        <p:spPr>
          <a:xfrm>
            <a:off x="0" y="-13510"/>
            <a:ext cx="9218612" cy="990599"/>
          </a:xfrm>
          <a:prstGeom prst="rect">
            <a:avLst/>
          </a:prstGeom>
          <a:solidFill>
            <a:schemeClr val="accent5"/>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91" name="Shape 391"/>
          <p:cNvSpPr txBox="1"/>
          <p:nvPr/>
        </p:nvSpPr>
        <p:spPr>
          <a:xfrm>
            <a:off x="-89644" y="812147"/>
            <a:ext cx="8815293" cy="5658225"/>
          </a:xfrm>
          <a:prstGeom prst="rect">
            <a:avLst/>
          </a:prstGeom>
          <a:noFill/>
          <a:ln>
            <a:noFill/>
          </a:ln>
        </p:spPr>
        <p:txBody>
          <a:bodyPr lIns="91425" tIns="45700" rIns="91425" bIns="45700" anchor="t" anchorCtr="0">
            <a:noAutofit/>
          </a:bodyPr>
          <a:lstStyle/>
          <a:p>
            <a:pPr marL="0" marR="0" lvl="0" indent="0" algn="l" rtl="0">
              <a:lnSpc>
                <a:spcPct val="40000"/>
              </a:lnSpc>
              <a:spcBef>
                <a:spcPts val="0"/>
              </a:spcBef>
              <a:spcAft>
                <a:spcPts val="0"/>
              </a:spcAft>
              <a:buClr>
                <a:schemeClr val="dk1"/>
              </a:buClr>
              <a:buFont typeface="Arial"/>
              <a:buNone/>
            </a:pPr>
            <a:endParaRPr sz="2550" dirty="0">
              <a:solidFill>
                <a:srgbClr val="17365D"/>
              </a:solidFill>
              <a:latin typeface="Calibri"/>
              <a:ea typeface="Calibri"/>
              <a:cs typeface="Calibri"/>
              <a:sym typeface="Calibri"/>
            </a:endParaRPr>
          </a:p>
          <a:p>
            <a:pPr marL="742950" marR="0" lvl="1" indent="-285750" algn="l" rtl="0">
              <a:lnSpc>
                <a:spcPct val="80000"/>
              </a:lnSpc>
              <a:spcBef>
                <a:spcPts val="2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Gluten intolerance and celiac are both related to many diseases including:</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 T2DM</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 Depression</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Dermatitis herpetiformis</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Osteoporosis</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Heart failure</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ADHD</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Arthritis</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Migraine</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AI thyroid</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Allergies</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Asthma</a:t>
            </a:r>
          </a:p>
          <a:p>
            <a:pPr marL="1143000" marR="0" lvl="2" indent="-228600" algn="l" rtl="0">
              <a:lnSpc>
                <a:spcPct val="80000"/>
              </a:lnSpc>
              <a:spcBef>
                <a:spcPts val="408"/>
              </a:spcBef>
              <a:spcAft>
                <a:spcPts val="0"/>
              </a:spcAft>
              <a:buClr>
                <a:schemeClr val="dk1"/>
              </a:buClr>
              <a:buSzPct val="102000"/>
              <a:buFont typeface="Arial"/>
              <a:buChar char="•"/>
            </a:pPr>
            <a:r>
              <a:rPr lang="en-US" sz="2040" b="0" i="0" u="none" strike="noStrike" cap="none" dirty="0">
                <a:solidFill>
                  <a:schemeClr val="dk1"/>
                </a:solidFill>
                <a:latin typeface="Calibri"/>
                <a:ea typeface="Calibri"/>
                <a:cs typeface="Calibri"/>
                <a:sym typeface="Calibri"/>
              </a:rPr>
              <a:t>Obesity</a:t>
            </a:r>
          </a:p>
          <a:p>
            <a:pPr marL="742950" marR="0" lvl="1" indent="-285750" algn="l" rtl="0">
              <a:lnSpc>
                <a:spcPct val="80000"/>
              </a:lnSpc>
              <a:spcBef>
                <a:spcPts val="476"/>
              </a:spcBef>
              <a:spcAft>
                <a:spcPts val="0"/>
              </a:spcAft>
              <a:buClr>
                <a:schemeClr val="dk1"/>
              </a:buClr>
              <a:buSzPct val="99166"/>
              <a:buFont typeface="Arial"/>
              <a:buChar char="•"/>
            </a:pPr>
            <a:r>
              <a:rPr lang="en-US" sz="2380" b="0" i="0" u="none" strike="noStrike" cap="none" dirty="0">
                <a:solidFill>
                  <a:schemeClr val="dk1"/>
                </a:solidFill>
                <a:latin typeface="Calibri"/>
                <a:ea typeface="Calibri"/>
                <a:cs typeface="Calibri"/>
                <a:sym typeface="Calibri"/>
              </a:rPr>
              <a:t>Up to 40% of people with ataxia and 25% of people with schizophrenia present with gluten antibodies. </a:t>
            </a:r>
          </a:p>
          <a:p>
            <a:pPr marL="457200" marR="0" lvl="1" indent="0" algn="l" rtl="0">
              <a:lnSpc>
                <a:spcPct val="80000"/>
              </a:lnSpc>
              <a:spcBef>
                <a:spcPts val="0"/>
              </a:spcBef>
              <a:spcAft>
                <a:spcPts val="0"/>
              </a:spcAft>
              <a:buClr>
                <a:schemeClr val="dk1"/>
              </a:buClr>
              <a:buFont typeface="Arial"/>
              <a:buNone/>
            </a:pPr>
            <a:endParaRPr sz="2210" b="0" i="0" u="none" strike="noStrike" cap="none" dirty="0">
              <a:solidFill>
                <a:schemeClr val="dk1"/>
              </a:solidFill>
              <a:latin typeface="Calibri"/>
              <a:ea typeface="Calibri"/>
              <a:cs typeface="Calibri"/>
              <a:sym typeface="Calibri"/>
            </a:endParaRPr>
          </a:p>
          <a:p>
            <a:pPr marL="742950" marR="0" lvl="1" indent="-285750" algn="l" rtl="0">
              <a:lnSpc>
                <a:spcPct val="40000"/>
              </a:lnSpc>
              <a:spcBef>
                <a:spcPts val="2000"/>
              </a:spcBef>
              <a:spcAft>
                <a:spcPts val="0"/>
              </a:spcAft>
              <a:buClr>
                <a:schemeClr val="dk1"/>
              </a:buClr>
              <a:buFont typeface="Arial"/>
              <a:buNone/>
            </a:pPr>
            <a:endParaRPr sz="2210" b="0" i="0" u="none" strike="noStrike" cap="none" dirty="0">
              <a:solidFill>
                <a:schemeClr val="dk1"/>
              </a:solidFill>
              <a:latin typeface="Calibri"/>
              <a:ea typeface="Calibri"/>
              <a:cs typeface="Calibri"/>
              <a:sym typeface="Calibri"/>
            </a:endParaRPr>
          </a:p>
          <a:p>
            <a:pPr marL="742950" marR="0" lvl="1" indent="-285750" algn="l" rtl="0">
              <a:lnSpc>
                <a:spcPct val="40000"/>
              </a:lnSpc>
              <a:spcBef>
                <a:spcPts val="2000"/>
              </a:spcBef>
              <a:spcAft>
                <a:spcPts val="0"/>
              </a:spcAft>
              <a:buClr>
                <a:schemeClr val="dk1"/>
              </a:buClr>
              <a:buFont typeface="Arial"/>
              <a:buNone/>
            </a:pPr>
            <a:endParaRPr sz="2210" b="0" i="0" u="none" strike="noStrike" cap="none" dirty="0">
              <a:solidFill>
                <a:schemeClr val="dk1"/>
              </a:solidFill>
              <a:latin typeface="Calibri"/>
              <a:ea typeface="Calibri"/>
              <a:cs typeface="Calibri"/>
              <a:sym typeface="Calibri"/>
            </a:endParaRPr>
          </a:p>
          <a:p>
            <a:pPr marL="457200" marR="0" lvl="1" indent="0" algn="l" rtl="0">
              <a:lnSpc>
                <a:spcPct val="40000"/>
              </a:lnSpc>
              <a:spcBef>
                <a:spcPts val="2000"/>
              </a:spcBef>
              <a:spcAft>
                <a:spcPts val="0"/>
              </a:spcAft>
              <a:buClr>
                <a:schemeClr val="dk1"/>
              </a:buClr>
              <a:buFont typeface="Arial"/>
              <a:buNone/>
            </a:pPr>
            <a:endParaRPr sz="2210" b="0" i="0" u="none" strike="noStrike" cap="none" dirty="0">
              <a:solidFill>
                <a:schemeClr val="dk1"/>
              </a:solidFill>
              <a:latin typeface="Calibri"/>
              <a:ea typeface="Calibri"/>
              <a:cs typeface="Calibri"/>
              <a:sym typeface="Calibri"/>
            </a:endParaRPr>
          </a:p>
          <a:p>
            <a:pPr marL="342900" marR="0" lvl="0" indent="-342900" algn="l" rtl="0">
              <a:lnSpc>
                <a:spcPct val="40000"/>
              </a:lnSpc>
              <a:spcBef>
                <a:spcPts val="200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342900" marR="0" lvl="0" indent="-342900" algn="l" rtl="0">
              <a:lnSpc>
                <a:spcPct val="40000"/>
              </a:lnSpc>
              <a:spcBef>
                <a:spcPts val="2000"/>
              </a:spcBef>
              <a:spcAft>
                <a:spcPts val="0"/>
              </a:spcAft>
              <a:buClr>
                <a:schemeClr val="dk1"/>
              </a:buClr>
              <a:buFont typeface="Arial"/>
              <a:buNone/>
            </a:pPr>
            <a:endParaRPr sz="2210" dirty="0">
              <a:solidFill>
                <a:schemeClr val="dk1"/>
              </a:solidFill>
              <a:latin typeface="Calibri"/>
              <a:ea typeface="Calibri"/>
              <a:cs typeface="Calibri"/>
              <a:sym typeface="Calibri"/>
            </a:endParaRPr>
          </a:p>
          <a:p>
            <a:pPr marL="0" marR="0" lvl="0" indent="0" algn="l" rtl="0">
              <a:lnSpc>
                <a:spcPct val="40000"/>
              </a:lnSpc>
              <a:spcBef>
                <a:spcPts val="200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0" marR="0" lvl="0" indent="0" algn="l" rtl="0">
              <a:lnSpc>
                <a:spcPct val="40000"/>
              </a:lnSpc>
              <a:spcBef>
                <a:spcPts val="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342900" marR="0" lvl="0" indent="-342900" algn="l" rtl="0">
              <a:lnSpc>
                <a:spcPct val="40000"/>
              </a:lnSpc>
              <a:spcBef>
                <a:spcPts val="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342900" marR="0" lvl="0" indent="-342900" algn="l" rtl="0">
              <a:lnSpc>
                <a:spcPct val="40000"/>
              </a:lnSpc>
              <a:spcBef>
                <a:spcPts val="51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342900" marR="0" lvl="0" indent="-342900" algn="l" rtl="0">
              <a:lnSpc>
                <a:spcPct val="40000"/>
              </a:lnSpc>
              <a:spcBef>
                <a:spcPts val="51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0" marR="0" lvl="0" indent="0" algn="l" rtl="0">
              <a:lnSpc>
                <a:spcPct val="40000"/>
              </a:lnSpc>
              <a:spcBef>
                <a:spcPts val="51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0" marR="0" lvl="0" indent="0" algn="l" rtl="0">
              <a:lnSpc>
                <a:spcPct val="40000"/>
              </a:lnSpc>
              <a:spcBef>
                <a:spcPts val="510"/>
              </a:spcBef>
              <a:spcAft>
                <a:spcPts val="0"/>
              </a:spcAft>
              <a:buClr>
                <a:schemeClr val="dk1"/>
              </a:buClr>
              <a:buFont typeface="Arial"/>
              <a:buNone/>
            </a:pPr>
            <a:endParaRPr sz="2550" dirty="0">
              <a:solidFill>
                <a:schemeClr val="dk1"/>
              </a:solidFill>
              <a:latin typeface="Calibri"/>
              <a:ea typeface="Calibri"/>
              <a:cs typeface="Calibri"/>
              <a:sym typeface="Calibri"/>
            </a:endParaRPr>
          </a:p>
          <a:p>
            <a:pPr marL="342900" marR="0" lvl="0" indent="-342900" algn="l" rtl="0">
              <a:lnSpc>
                <a:spcPct val="40000"/>
              </a:lnSpc>
              <a:spcBef>
                <a:spcPts val="476"/>
              </a:spcBef>
              <a:spcAft>
                <a:spcPts val="0"/>
              </a:spcAft>
              <a:buClr>
                <a:schemeClr val="dk1"/>
              </a:buClr>
              <a:buFont typeface="Arial"/>
              <a:buNone/>
            </a:pPr>
            <a:endParaRPr sz="2380" dirty="0">
              <a:solidFill>
                <a:schemeClr val="dk1"/>
              </a:solidFill>
              <a:latin typeface="Calibri"/>
              <a:ea typeface="Calibri"/>
              <a:cs typeface="Calibri"/>
              <a:sym typeface="Calibri"/>
            </a:endParaRPr>
          </a:p>
          <a:p>
            <a:pPr marL="342900" marR="0" lvl="0" indent="-342900" algn="l" rtl="0">
              <a:lnSpc>
                <a:spcPct val="40000"/>
              </a:lnSpc>
              <a:spcBef>
                <a:spcPts val="476"/>
              </a:spcBef>
              <a:spcAft>
                <a:spcPts val="0"/>
              </a:spcAft>
              <a:buClr>
                <a:schemeClr val="dk1"/>
              </a:buClr>
              <a:buFont typeface="Arial"/>
              <a:buNone/>
            </a:pPr>
            <a:endParaRPr sz="2380" dirty="0">
              <a:solidFill>
                <a:schemeClr val="dk1"/>
              </a:solidFill>
              <a:latin typeface="Calibri"/>
              <a:ea typeface="Calibri"/>
              <a:cs typeface="Calibri"/>
              <a:sym typeface="Calibri"/>
            </a:endParaRPr>
          </a:p>
          <a:p>
            <a:pPr marL="342900" marR="0" lvl="0" indent="-342900" algn="l" rtl="0">
              <a:lnSpc>
                <a:spcPct val="40000"/>
              </a:lnSpc>
              <a:spcBef>
                <a:spcPts val="476"/>
              </a:spcBef>
              <a:spcAft>
                <a:spcPts val="0"/>
              </a:spcAft>
              <a:buClr>
                <a:schemeClr val="dk1"/>
              </a:buClr>
              <a:buFont typeface="Arial"/>
              <a:buNone/>
            </a:pPr>
            <a:endParaRPr sz="2380" dirty="0">
              <a:solidFill>
                <a:schemeClr val="dk1"/>
              </a:solidFill>
              <a:latin typeface="Calibri"/>
              <a:ea typeface="Calibri"/>
              <a:cs typeface="Calibri"/>
              <a:sym typeface="Calibri"/>
            </a:endParaRPr>
          </a:p>
        </p:txBody>
      </p:sp>
      <p:sp>
        <p:nvSpPr>
          <p:cNvPr id="392" name="Shape 392"/>
          <p:cNvSpPr txBox="1"/>
          <p:nvPr/>
        </p:nvSpPr>
        <p:spPr>
          <a:xfrm>
            <a:off x="0" y="-13510"/>
            <a:ext cx="9218612" cy="1242918"/>
          </a:xfrm>
          <a:prstGeom prst="rect">
            <a:avLst/>
          </a:prstGeom>
          <a:solidFill>
            <a:srgbClr val="17375E"/>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dirty="0">
                <a:solidFill>
                  <a:srgbClr val="FFFFFF"/>
                </a:solidFill>
                <a:latin typeface="Calibri"/>
                <a:ea typeface="Calibri"/>
                <a:cs typeface="Calibri"/>
                <a:sym typeface="Calibri"/>
              </a:rPr>
              <a:t>Cyrex Labs – Antibodies for Food Sensitivities</a:t>
            </a:r>
          </a:p>
        </p:txBody>
      </p:sp>
      <p:sp>
        <p:nvSpPr>
          <p:cNvPr id="393" name="Shape 393"/>
          <p:cNvSpPr txBox="1"/>
          <p:nvPr/>
        </p:nvSpPr>
        <p:spPr>
          <a:xfrm>
            <a:off x="6687867"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p:nvPr/>
        </p:nvSpPr>
        <p:spPr>
          <a:xfrm>
            <a:off x="0" y="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400" name="Shape 400"/>
          <p:cNvSpPr txBox="1"/>
          <p:nvPr/>
        </p:nvSpPr>
        <p:spPr>
          <a:xfrm>
            <a:off x="439923" y="1"/>
            <a:ext cx="8524781" cy="138956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400" dirty="0">
                <a:solidFill>
                  <a:srgbClr val="FFFFFF"/>
                </a:solidFill>
                <a:latin typeface="Calibri"/>
                <a:ea typeface="Calibri"/>
                <a:cs typeface="Calibri"/>
                <a:sym typeface="Calibri"/>
              </a:rPr>
              <a:t>Cyrex – Antibodies for Food Sensitivities</a:t>
            </a:r>
          </a:p>
        </p:txBody>
      </p:sp>
      <p:sp>
        <p:nvSpPr>
          <p:cNvPr id="401" name="Shape 401"/>
          <p:cNvSpPr txBox="1"/>
          <p:nvPr/>
        </p:nvSpPr>
        <p:spPr>
          <a:xfrm>
            <a:off x="149411" y="766659"/>
            <a:ext cx="8815293" cy="6072899"/>
          </a:xfrm>
          <a:prstGeom prst="rect">
            <a:avLst/>
          </a:prstGeom>
          <a:noFill/>
          <a:ln>
            <a:noFill/>
          </a:ln>
        </p:spPr>
        <p:txBody>
          <a:bodyPr lIns="91425" tIns="45700" rIns="91425" bIns="45700" anchor="t" anchorCtr="0">
            <a:noAutofit/>
          </a:bodyPr>
          <a:lstStyle/>
          <a:p>
            <a:pPr marL="0" marR="0" lvl="0" indent="0" algn="l" rtl="0">
              <a:lnSpc>
                <a:spcPct val="60000"/>
              </a:lnSpc>
              <a:spcBef>
                <a:spcPts val="0"/>
              </a:spcBef>
              <a:spcAft>
                <a:spcPts val="0"/>
              </a:spcAft>
              <a:buClr>
                <a:schemeClr val="dk1"/>
              </a:buClr>
              <a:buFont typeface="Arial"/>
              <a:buNone/>
            </a:pPr>
            <a:endParaRPr sz="3000" dirty="0">
              <a:solidFill>
                <a:schemeClr val="dk1"/>
              </a:solidFill>
              <a:latin typeface="Calibri"/>
              <a:ea typeface="Calibri"/>
              <a:cs typeface="Calibri"/>
              <a:sym typeface="Calibri"/>
            </a:endParaRPr>
          </a:p>
          <a:p>
            <a:pPr marL="342900" marR="0" lvl="0" indent="-342900" algn="l" rtl="0">
              <a:lnSpc>
                <a:spcPct val="60000"/>
              </a:lnSpc>
              <a:spcBef>
                <a:spcPts val="2000"/>
              </a:spcBef>
              <a:spcAft>
                <a:spcPts val="0"/>
              </a:spcAft>
              <a:buClr>
                <a:srgbClr val="000000"/>
              </a:buClr>
              <a:buSzPct val="100000"/>
              <a:buFont typeface="Arial"/>
              <a:buChar char="•"/>
            </a:pPr>
            <a:r>
              <a:rPr lang="en-US" sz="2600" dirty="0">
                <a:solidFill>
                  <a:srgbClr val="000000"/>
                </a:solidFill>
                <a:latin typeface="Calibri"/>
                <a:ea typeface="Calibri"/>
                <a:cs typeface="Calibri"/>
                <a:sym typeface="Calibri"/>
              </a:rPr>
              <a:t>Array 3 – Wheat/Gluten Proteome Reactivity and AI </a:t>
            </a:r>
          </a:p>
          <a:p>
            <a:pPr marL="742950" marR="0" lvl="1" indent="-285750" algn="l" rtl="0">
              <a:lnSpc>
                <a:spcPct val="60000"/>
              </a:lnSpc>
              <a:spcBef>
                <a:spcPts val="20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IgG/IgA of ALL of the wheat and glutens!</a:t>
            </a:r>
          </a:p>
          <a:p>
            <a:pPr marL="342900" marR="0" lvl="0" indent="-342900" algn="l" rtl="0">
              <a:lnSpc>
                <a:spcPct val="60000"/>
              </a:lnSpc>
              <a:spcBef>
                <a:spcPts val="2000"/>
              </a:spcBef>
              <a:spcAft>
                <a:spcPts val="0"/>
              </a:spcAft>
              <a:buClr>
                <a:srgbClr val="000000"/>
              </a:buClr>
              <a:buSzPct val="100000"/>
              <a:buFont typeface="Arial"/>
              <a:buChar char="•"/>
            </a:pPr>
            <a:r>
              <a:rPr lang="en-US" sz="2600" dirty="0">
                <a:solidFill>
                  <a:srgbClr val="000000"/>
                </a:solidFill>
                <a:latin typeface="Calibri"/>
                <a:ea typeface="Calibri"/>
                <a:cs typeface="Calibri"/>
                <a:sym typeface="Calibri"/>
              </a:rPr>
              <a:t>Array 4 – Gluten-associated Cross-Reactive Foods </a:t>
            </a:r>
          </a:p>
          <a:p>
            <a:pPr marL="742950" marR="0" lvl="1" indent="-285750" algn="l" rtl="0">
              <a:lnSpc>
                <a:spcPct val="90000"/>
              </a:lnSpc>
              <a:spcBef>
                <a:spcPts val="20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Gluten-containing, gluten-free grains, over-consumed gf foods, soy, dairy, coffee, egg, yeast, and more </a:t>
            </a:r>
          </a:p>
          <a:p>
            <a:pPr marL="342900" marR="0" lvl="0" indent="-342900" algn="l" rtl="0">
              <a:lnSpc>
                <a:spcPct val="60000"/>
              </a:lnSpc>
              <a:spcBef>
                <a:spcPts val="2000"/>
              </a:spcBef>
              <a:spcAft>
                <a:spcPts val="0"/>
              </a:spcAft>
              <a:buClr>
                <a:srgbClr val="000000"/>
              </a:buClr>
              <a:buSzPct val="100000"/>
              <a:buFont typeface="Arial"/>
              <a:buChar char="•"/>
            </a:pPr>
            <a:r>
              <a:rPr lang="en-US" sz="2600" dirty="0">
                <a:solidFill>
                  <a:srgbClr val="000000"/>
                </a:solidFill>
                <a:latin typeface="Calibri"/>
                <a:ea typeface="Calibri"/>
                <a:cs typeface="Calibri"/>
                <a:sym typeface="Calibri"/>
              </a:rPr>
              <a:t>Array 10 – 180 foods &amp; ingredients, cooked/raw</a:t>
            </a:r>
          </a:p>
          <a:p>
            <a:pPr marL="342900" marR="0" lvl="0" indent="-342900" algn="l" rtl="0">
              <a:lnSpc>
                <a:spcPct val="60000"/>
              </a:lnSpc>
              <a:spcBef>
                <a:spcPts val="2000"/>
              </a:spcBef>
              <a:spcAft>
                <a:spcPts val="0"/>
              </a:spcAft>
              <a:buClr>
                <a:srgbClr val="000000"/>
              </a:buClr>
              <a:buSzPct val="100000"/>
              <a:buFont typeface="Arial"/>
              <a:buChar char="•"/>
            </a:pPr>
            <a:r>
              <a:rPr lang="en-US" sz="2600" dirty="0">
                <a:solidFill>
                  <a:srgbClr val="000000"/>
                </a:solidFill>
                <a:latin typeface="Calibri"/>
                <a:ea typeface="Calibri"/>
                <a:cs typeface="Calibri"/>
                <a:sym typeface="Calibri"/>
              </a:rPr>
              <a:t>Others (usually for AI) </a:t>
            </a:r>
          </a:p>
          <a:p>
            <a:pPr marL="742950" marR="0" lvl="1" indent="-285750" algn="l" rtl="0">
              <a:lnSpc>
                <a:spcPct val="60000"/>
              </a:lnSpc>
              <a:spcBef>
                <a:spcPts val="20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Intestinal permeability (zonulin, LPS, actomyosin)</a:t>
            </a:r>
          </a:p>
          <a:p>
            <a:pPr marL="742950" marR="0" lvl="1" indent="-285750" algn="l" rtl="0">
              <a:lnSpc>
                <a:spcPct val="60000"/>
              </a:lnSpc>
              <a:spcBef>
                <a:spcPts val="20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Multiple Autoimmune</a:t>
            </a:r>
          </a:p>
          <a:p>
            <a:pPr marL="742950" marR="0" lvl="1" indent="-285750" algn="l" rtl="0">
              <a:lnSpc>
                <a:spcPct val="60000"/>
              </a:lnSpc>
              <a:spcBef>
                <a:spcPts val="20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Chemical Immune</a:t>
            </a:r>
          </a:p>
          <a:p>
            <a:pPr marL="457200" marR="0" lvl="1" indent="0" algn="l" rtl="0">
              <a:spcBef>
                <a:spcPts val="2000"/>
              </a:spcBef>
              <a:spcAft>
                <a:spcPts val="0"/>
              </a:spcAft>
              <a:buClr>
                <a:schemeClr val="dk1"/>
              </a:buClr>
              <a:buFont typeface="Arial"/>
              <a:buNone/>
            </a:pPr>
            <a:endParaRPr sz="2600" b="0" i="0" u="none" strike="noStrike" cap="none" dirty="0">
              <a:solidFill>
                <a:schemeClr val="dk1"/>
              </a:solidFill>
              <a:latin typeface="Calibri"/>
              <a:ea typeface="Calibri"/>
              <a:cs typeface="Calibri"/>
              <a:sym typeface="Calibri"/>
            </a:endParaRPr>
          </a:p>
          <a:p>
            <a:pPr marL="742950" marR="0" lvl="1" indent="-285750" algn="l" rtl="0">
              <a:lnSpc>
                <a:spcPct val="60000"/>
              </a:lnSpc>
              <a:spcBef>
                <a:spcPts val="2000"/>
              </a:spcBef>
              <a:spcAft>
                <a:spcPts val="0"/>
              </a:spcAft>
              <a:buClr>
                <a:schemeClr val="dk1"/>
              </a:buClr>
              <a:buFont typeface="Arial"/>
              <a:buNone/>
            </a:pPr>
            <a:endParaRPr sz="2000" b="0" i="0" u="none" strike="noStrike" cap="none" dirty="0">
              <a:solidFill>
                <a:schemeClr val="dk1"/>
              </a:solidFill>
              <a:latin typeface="Calibri"/>
              <a:ea typeface="Calibri"/>
              <a:cs typeface="Calibri"/>
              <a:sym typeface="Calibri"/>
            </a:endParaRPr>
          </a:p>
          <a:p>
            <a:pPr marL="742950" marR="0" lvl="1" indent="-285750" algn="l" rtl="0">
              <a:lnSpc>
                <a:spcPct val="60000"/>
              </a:lnSpc>
              <a:spcBef>
                <a:spcPts val="2000"/>
              </a:spcBef>
              <a:spcAft>
                <a:spcPts val="0"/>
              </a:spcAft>
              <a:buClr>
                <a:schemeClr val="dk1"/>
              </a:buClr>
              <a:buFont typeface="Arial"/>
              <a:buNone/>
            </a:pPr>
            <a:endParaRPr sz="2000" b="0" i="0" u="none" strike="noStrike" cap="none" dirty="0">
              <a:solidFill>
                <a:schemeClr val="dk1"/>
              </a:solidFill>
              <a:latin typeface="Calibri"/>
              <a:ea typeface="Calibri"/>
              <a:cs typeface="Calibri"/>
              <a:sym typeface="Calibri"/>
            </a:endParaRPr>
          </a:p>
          <a:p>
            <a:pPr marL="457200" marR="0" lvl="1" indent="0" algn="l" rtl="0">
              <a:lnSpc>
                <a:spcPct val="60000"/>
              </a:lnSpc>
              <a:spcBef>
                <a:spcPts val="2000"/>
              </a:spcBef>
              <a:spcAft>
                <a:spcPts val="0"/>
              </a:spcAft>
              <a:buClr>
                <a:schemeClr val="dk1"/>
              </a:buClr>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60000"/>
              </a:lnSpc>
              <a:spcBef>
                <a:spcPts val="20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20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0" marR="0" lvl="0" indent="0" algn="l" rtl="0">
              <a:lnSpc>
                <a:spcPct val="60000"/>
              </a:lnSpc>
              <a:spcBef>
                <a:spcPts val="20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0" marR="0" lvl="0" indent="0" algn="l" rtl="0">
              <a:lnSpc>
                <a:spcPct val="60000"/>
              </a:lnSpc>
              <a:spcBef>
                <a:spcPts val="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6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6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0" marR="0" lvl="0" indent="0" algn="l" rtl="0">
              <a:lnSpc>
                <a:spcPct val="60000"/>
              </a:lnSpc>
              <a:spcBef>
                <a:spcPts val="6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0" marR="0" lvl="0" indent="0" algn="l" rtl="0">
              <a:lnSpc>
                <a:spcPct val="60000"/>
              </a:lnSpc>
              <a:spcBef>
                <a:spcPts val="60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0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000" dirty="0">
              <a:solidFill>
                <a:schemeClr val="dk1"/>
              </a:solidFill>
              <a:latin typeface="Calibri"/>
              <a:ea typeface="Calibri"/>
              <a:cs typeface="Calibri"/>
              <a:sym typeface="Calibri"/>
            </a:endParaRPr>
          </a:p>
        </p:txBody>
      </p:sp>
      <p:sp>
        <p:nvSpPr>
          <p:cNvPr id="402" name="Shape 402"/>
          <p:cNvSpPr txBox="1"/>
          <p:nvPr/>
        </p:nvSpPr>
        <p:spPr>
          <a:xfrm>
            <a:off x="6687867"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9218612"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409" name="Shape 409"/>
          <p:cNvSpPr txBox="1"/>
          <p:nvPr/>
        </p:nvSpPr>
        <p:spPr>
          <a:xfrm>
            <a:off x="328706" y="62658"/>
            <a:ext cx="8524781" cy="1133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dirty="0">
                <a:solidFill>
                  <a:srgbClr val="FFFFFF"/>
                </a:solidFill>
                <a:latin typeface="Calibri"/>
                <a:ea typeface="Calibri"/>
                <a:cs typeface="Calibri"/>
                <a:sym typeface="Calibri"/>
              </a:rPr>
              <a:t>Stool Testing</a:t>
            </a:r>
          </a:p>
        </p:txBody>
      </p:sp>
      <p:sp>
        <p:nvSpPr>
          <p:cNvPr id="410" name="Shape 410"/>
          <p:cNvSpPr txBox="1"/>
          <p:nvPr/>
        </p:nvSpPr>
        <p:spPr>
          <a:xfrm>
            <a:off x="89647" y="1140850"/>
            <a:ext cx="8815293" cy="565822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100000"/>
              <a:buFont typeface="Arial"/>
              <a:buChar char="•"/>
            </a:pPr>
            <a:r>
              <a:rPr lang="en-US" sz="3000" dirty="0">
                <a:solidFill>
                  <a:srgbClr val="000000"/>
                </a:solidFill>
                <a:latin typeface="Calibri"/>
                <a:ea typeface="Calibri"/>
                <a:cs typeface="Calibri"/>
                <a:sym typeface="Calibri"/>
              </a:rPr>
              <a:t>Looks at composition of gut flora, pathogens, yeast, parasites, fungi, absorption, inflammation, immune status and overall health </a:t>
            </a:r>
          </a:p>
          <a:p>
            <a:pPr marL="342900" marR="0" lvl="0" indent="-342900" algn="l" rtl="0">
              <a:spcBef>
                <a:spcPts val="2000"/>
              </a:spcBef>
              <a:spcAft>
                <a:spcPts val="0"/>
              </a:spcAft>
              <a:buClr>
                <a:srgbClr val="000000"/>
              </a:buClr>
              <a:buSzPct val="100000"/>
              <a:buFont typeface="Arial"/>
              <a:buChar char="•"/>
            </a:pPr>
            <a:r>
              <a:rPr lang="en-US" sz="3000" dirty="0">
                <a:solidFill>
                  <a:srgbClr val="000000"/>
                </a:solidFill>
                <a:latin typeface="Calibri"/>
                <a:ea typeface="Calibri"/>
                <a:cs typeface="Calibri"/>
                <a:sym typeface="Calibri"/>
              </a:rPr>
              <a:t>Doctor’s Data Comprehensive Stool Analysis w/Parasitology x3</a:t>
            </a:r>
          </a:p>
          <a:p>
            <a:pPr marL="342900" marR="0" lvl="0" indent="-342900" algn="l" rtl="0">
              <a:spcBef>
                <a:spcPts val="500"/>
              </a:spcBef>
              <a:spcAft>
                <a:spcPts val="0"/>
              </a:spcAft>
              <a:buClr>
                <a:srgbClr val="000000"/>
              </a:buClr>
              <a:buSzPct val="100000"/>
              <a:buFont typeface="Arial"/>
              <a:buChar char="•"/>
            </a:pPr>
            <a:r>
              <a:rPr lang="en-US" sz="3000" dirty="0">
                <a:solidFill>
                  <a:srgbClr val="000000"/>
                </a:solidFill>
                <a:latin typeface="Calibri"/>
                <a:ea typeface="Calibri"/>
                <a:cs typeface="Calibri"/>
                <a:sym typeface="Calibri"/>
              </a:rPr>
              <a:t>BioHealth H.pylori</a:t>
            </a:r>
          </a:p>
          <a:p>
            <a:pPr marL="742950" marR="0" lvl="1" indent="-285750" algn="l" rtl="0">
              <a:spcBef>
                <a:spcPts val="5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Stomach/duodenal ulcers</a:t>
            </a:r>
          </a:p>
          <a:p>
            <a:pPr marL="742950" marR="0" lvl="1" indent="-285750" algn="l" rtl="0">
              <a:spcBef>
                <a:spcPts val="5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Increased risk of gastric cancer</a:t>
            </a:r>
          </a:p>
          <a:p>
            <a:pPr marL="742950" marR="0" lvl="1" indent="-285750" algn="l" rtl="0">
              <a:spcBef>
                <a:spcPts val="500"/>
              </a:spcBef>
              <a:spcAft>
                <a:spcPts val="0"/>
              </a:spcAft>
              <a:buClr>
                <a:srgbClr val="000000"/>
              </a:buClr>
              <a:buSzPct val="100000"/>
              <a:buFont typeface="Arial"/>
              <a:buChar char="•"/>
            </a:pPr>
            <a:r>
              <a:rPr lang="en-US" sz="2600" b="0" i="0" u="none" strike="noStrike" cap="none" dirty="0">
                <a:solidFill>
                  <a:srgbClr val="000000"/>
                </a:solidFill>
                <a:latin typeface="Calibri"/>
                <a:ea typeface="Calibri"/>
                <a:cs typeface="Calibri"/>
                <a:sym typeface="Calibri"/>
              </a:rPr>
              <a:t>Order alongside DD full panel</a:t>
            </a:r>
          </a:p>
          <a:p>
            <a:pPr marL="342900" marR="0" lvl="0" indent="-342900" algn="l" rtl="0">
              <a:lnSpc>
                <a:spcPct val="60000"/>
              </a:lnSpc>
              <a:spcBef>
                <a:spcPts val="500"/>
              </a:spcBef>
              <a:spcAft>
                <a:spcPts val="0"/>
              </a:spcAft>
              <a:buClr>
                <a:schemeClr val="dk1"/>
              </a:buClr>
              <a:buFont typeface="Arial"/>
              <a:buNone/>
            </a:pPr>
            <a:endParaRPr sz="3000" dirty="0">
              <a:solidFill>
                <a:srgbClr val="000000"/>
              </a:solidFill>
              <a:latin typeface="Calibri"/>
              <a:ea typeface="Calibri"/>
              <a:cs typeface="Calibri"/>
              <a:sym typeface="Calibri"/>
            </a:endParaRPr>
          </a:p>
          <a:p>
            <a:pPr marL="342900" marR="0" lvl="0" indent="-342900" algn="l" rtl="0">
              <a:lnSpc>
                <a:spcPct val="60000"/>
              </a:lnSpc>
              <a:spcBef>
                <a:spcPts val="600"/>
              </a:spcBef>
              <a:spcAft>
                <a:spcPts val="0"/>
              </a:spcAft>
              <a:buClr>
                <a:schemeClr val="dk1"/>
              </a:buClr>
              <a:buFont typeface="Arial"/>
              <a:buNone/>
            </a:pPr>
            <a:endParaRPr sz="3000" dirty="0">
              <a:solidFill>
                <a:schemeClr val="dk1"/>
              </a:solidFill>
              <a:latin typeface="Calibri"/>
              <a:ea typeface="Calibri"/>
              <a:cs typeface="Calibri"/>
              <a:sym typeface="Calibri"/>
            </a:endParaRPr>
          </a:p>
          <a:p>
            <a:pPr marL="342900" marR="0" lvl="0" indent="-342900" algn="l" rtl="0">
              <a:lnSpc>
                <a:spcPct val="60000"/>
              </a:lnSpc>
              <a:spcBef>
                <a:spcPts val="600"/>
              </a:spcBef>
              <a:spcAft>
                <a:spcPts val="0"/>
              </a:spcAft>
              <a:buClr>
                <a:schemeClr val="dk1"/>
              </a:buClr>
              <a:buFont typeface="Arial"/>
              <a:buNone/>
            </a:pPr>
            <a:endParaRPr sz="3000" dirty="0">
              <a:solidFill>
                <a:schemeClr val="dk1"/>
              </a:solidFill>
              <a:latin typeface="Calibri"/>
              <a:ea typeface="Calibri"/>
              <a:cs typeface="Calibri"/>
              <a:sym typeface="Calibri"/>
            </a:endParaRPr>
          </a:p>
          <a:p>
            <a:pPr marL="342900" marR="0" lvl="0" indent="-342900" algn="l" rtl="0">
              <a:lnSpc>
                <a:spcPct val="60000"/>
              </a:lnSpc>
              <a:spcBef>
                <a:spcPts val="600"/>
              </a:spcBef>
              <a:spcAft>
                <a:spcPts val="0"/>
              </a:spcAft>
              <a:buClr>
                <a:schemeClr val="dk1"/>
              </a:buClr>
              <a:buFont typeface="Arial"/>
              <a:buNone/>
            </a:pPr>
            <a:endParaRPr sz="3000" dirty="0">
              <a:solidFill>
                <a:schemeClr val="dk1"/>
              </a:solidFill>
              <a:latin typeface="Calibri"/>
              <a:ea typeface="Calibri"/>
              <a:cs typeface="Calibri"/>
              <a:sym typeface="Calibri"/>
            </a:endParaRPr>
          </a:p>
          <a:p>
            <a:pPr marL="342900" marR="0" lvl="0" indent="-342900" algn="l" rtl="0">
              <a:lnSpc>
                <a:spcPct val="60000"/>
              </a:lnSpc>
              <a:spcBef>
                <a:spcPts val="600"/>
              </a:spcBef>
              <a:spcAft>
                <a:spcPts val="0"/>
              </a:spcAft>
              <a:buClr>
                <a:schemeClr val="dk1"/>
              </a:buClr>
              <a:buFont typeface="Arial"/>
              <a:buNone/>
            </a:pPr>
            <a:endParaRPr sz="30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dirty="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dirty="0">
              <a:solidFill>
                <a:schemeClr val="dk1"/>
              </a:solidFill>
              <a:latin typeface="Calibri"/>
              <a:ea typeface="Calibri"/>
              <a:cs typeface="Calibri"/>
              <a:sym typeface="Calibri"/>
            </a:endParaRPr>
          </a:p>
        </p:txBody>
      </p:sp>
      <p:pic>
        <p:nvPicPr>
          <p:cNvPr id="411" name="Shape 411"/>
          <p:cNvPicPr preferRelativeResize="0"/>
          <p:nvPr/>
        </p:nvPicPr>
        <p:blipFill rotWithShape="1">
          <a:blip r:embed="rId3">
            <a:alphaModFix/>
          </a:blip>
          <a:srcRect/>
          <a:stretch/>
        </p:blipFill>
        <p:spPr>
          <a:xfrm>
            <a:off x="6109977" y="4153648"/>
            <a:ext cx="2675434" cy="2540839"/>
          </a:xfrm>
          <a:prstGeom prst="rect">
            <a:avLst/>
          </a:prstGeom>
          <a:noFill/>
          <a:ln>
            <a:noFill/>
          </a:ln>
        </p:spPr>
      </p:pic>
      <p:sp>
        <p:nvSpPr>
          <p:cNvPr id="412" name="Shape 412"/>
          <p:cNvSpPr txBox="1"/>
          <p:nvPr/>
        </p:nvSpPr>
        <p:spPr>
          <a:xfrm>
            <a:off x="6687867" y="6389328"/>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Shape 418"/>
          <p:cNvPicPr preferRelativeResize="0"/>
          <p:nvPr/>
        </p:nvPicPr>
        <p:blipFill rotWithShape="1">
          <a:blip r:embed="rId3">
            <a:alphaModFix/>
          </a:blip>
          <a:srcRect/>
          <a:stretch/>
        </p:blipFill>
        <p:spPr>
          <a:xfrm>
            <a:off x="5699212" y="4033055"/>
            <a:ext cx="2690149" cy="3070573"/>
          </a:xfrm>
          <a:prstGeom prst="rect">
            <a:avLst/>
          </a:prstGeom>
          <a:noFill/>
          <a:ln>
            <a:noFill/>
          </a:ln>
        </p:spPr>
      </p:pic>
      <p:pic>
        <p:nvPicPr>
          <p:cNvPr id="419" name="Shape 419"/>
          <p:cNvPicPr preferRelativeResize="0"/>
          <p:nvPr/>
        </p:nvPicPr>
        <p:blipFill rotWithShape="1">
          <a:blip r:embed="rId4">
            <a:alphaModFix/>
          </a:blip>
          <a:srcRect/>
          <a:stretch/>
        </p:blipFill>
        <p:spPr>
          <a:xfrm>
            <a:off x="-202675" y="891375"/>
            <a:ext cx="5266821" cy="5942053"/>
          </a:xfrm>
          <a:prstGeom prst="rect">
            <a:avLst/>
          </a:prstGeom>
          <a:noFill/>
          <a:ln>
            <a:noFill/>
          </a:ln>
        </p:spPr>
      </p:pic>
      <p:sp>
        <p:nvSpPr>
          <p:cNvPr id="420" name="Shape 420"/>
          <p:cNvSpPr/>
          <p:nvPr/>
        </p:nvSpPr>
        <p:spPr>
          <a:xfrm>
            <a:off x="0" y="0"/>
            <a:ext cx="9218612"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421" name="Shape 421"/>
          <p:cNvSpPr txBox="1"/>
          <p:nvPr/>
        </p:nvSpPr>
        <p:spPr>
          <a:xfrm>
            <a:off x="568325" y="246094"/>
            <a:ext cx="8118475" cy="7715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Calibri"/>
              <a:buNone/>
            </a:pPr>
            <a:r>
              <a:rPr lang="en-US" sz="4290" dirty="0">
                <a:solidFill>
                  <a:schemeClr val="lt1"/>
                </a:solidFill>
                <a:latin typeface="Calibri"/>
                <a:ea typeface="Calibri"/>
                <a:cs typeface="Calibri"/>
                <a:sym typeface="Calibri"/>
              </a:rPr>
              <a:t>Vital Substances Hair Test</a:t>
            </a:r>
          </a:p>
          <a:p>
            <a:pPr marL="0" marR="0" lvl="0" indent="0" algn="ctr" rtl="0">
              <a:spcBef>
                <a:spcPts val="0"/>
              </a:spcBef>
              <a:spcAft>
                <a:spcPts val="0"/>
              </a:spcAft>
              <a:buClr>
                <a:schemeClr val="dk1"/>
              </a:buClr>
              <a:buFont typeface="Calibri"/>
              <a:buNone/>
            </a:pPr>
            <a:endParaRPr sz="3022">
              <a:solidFill>
                <a:schemeClr val="dk1"/>
              </a:solidFill>
              <a:latin typeface="Calibri"/>
              <a:ea typeface="Calibri"/>
              <a:cs typeface="Calibri"/>
              <a:sym typeface="Calibri"/>
            </a:endParaRPr>
          </a:p>
        </p:txBody>
      </p:sp>
      <p:pic>
        <p:nvPicPr>
          <p:cNvPr id="422" name="Shape 422"/>
          <p:cNvPicPr preferRelativeResize="0"/>
          <p:nvPr/>
        </p:nvPicPr>
        <p:blipFill rotWithShape="1">
          <a:blip r:embed="rId5">
            <a:alphaModFix/>
          </a:blip>
          <a:srcRect/>
          <a:stretch/>
        </p:blipFill>
        <p:spPr>
          <a:xfrm>
            <a:off x="4346353" y="1017620"/>
            <a:ext cx="4652398" cy="316568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200" b="0" i="0" u="none" strike="noStrike" cap="none" dirty="0" smtClean="0">
                <a:solidFill>
                  <a:schemeClr val="dk1"/>
                </a:solidFill>
                <a:sym typeface="Calibri"/>
              </a:rPr>
              <a:t>Sauces and Condiments</a:t>
            </a:r>
          </a:p>
          <a:p>
            <a:pPr lvl="1" indent="-342900">
              <a:lnSpc>
                <a:spcPct val="80000"/>
              </a:lnSpc>
              <a:spcBef>
                <a:spcPts val="0"/>
              </a:spcBef>
              <a:buFont typeface="Arial"/>
              <a:buChar char="•"/>
            </a:pPr>
            <a:r>
              <a:rPr lang="en-US" sz="2200" dirty="0" smtClean="0"/>
              <a:t>Made with extra virgin olive oil </a:t>
            </a:r>
          </a:p>
          <a:p>
            <a:pPr lvl="1" indent="-342900">
              <a:lnSpc>
                <a:spcPct val="80000"/>
              </a:lnSpc>
              <a:spcBef>
                <a:spcPts val="0"/>
              </a:spcBef>
              <a:buFont typeface="Arial"/>
              <a:buChar char="•"/>
            </a:pPr>
            <a:r>
              <a:rPr lang="en-US" sz="2200" b="0" i="0" u="none" strike="noStrike" cap="none" dirty="0" smtClean="0">
                <a:solidFill>
                  <a:schemeClr val="dk1"/>
                </a:solidFill>
                <a:sym typeface="Calibri"/>
              </a:rPr>
              <a:t>Made with natural sweeteners such as maple syrup or honey</a:t>
            </a:r>
          </a:p>
          <a:p>
            <a:pPr lvl="1" indent="-342900">
              <a:lnSpc>
                <a:spcPct val="80000"/>
              </a:lnSpc>
              <a:spcBef>
                <a:spcPts val="0"/>
              </a:spcBef>
              <a:buFont typeface="Arial"/>
              <a:buChar char="•"/>
            </a:pPr>
            <a:r>
              <a:rPr lang="en-US" sz="2200" dirty="0" smtClean="0"/>
              <a:t>Contain natural sea salt</a:t>
            </a:r>
            <a:endParaRPr lang="en-US" sz="2200" b="0" i="0" u="none" strike="noStrike" cap="none" dirty="0" smtClean="0">
              <a:solidFill>
                <a:schemeClr val="dk1"/>
              </a:solidFill>
              <a:sym typeface="Calibri"/>
            </a:endParaRPr>
          </a:p>
          <a:p>
            <a:pPr marL="342900" marR="0" lvl="0" indent="-342900" algn="l" rtl="0">
              <a:lnSpc>
                <a:spcPct val="80000"/>
              </a:lnSpc>
              <a:spcBef>
                <a:spcPts val="0"/>
              </a:spcBef>
              <a:spcAft>
                <a:spcPts val="0"/>
              </a:spcAft>
              <a:buClr>
                <a:schemeClr val="dk1"/>
              </a:buClr>
              <a:buSzPct val="100000"/>
              <a:buFont typeface="Arial"/>
              <a:buChar char="•"/>
            </a:pPr>
            <a:r>
              <a:rPr lang="en-US" sz="2200" dirty="0" smtClean="0"/>
              <a:t>Fermented foods</a:t>
            </a:r>
          </a:p>
          <a:p>
            <a:pPr lvl="1" indent="-342900">
              <a:lnSpc>
                <a:spcPct val="80000"/>
              </a:lnSpc>
              <a:spcBef>
                <a:spcPts val="0"/>
              </a:spcBef>
              <a:buFont typeface="Arial"/>
              <a:buChar char="•"/>
            </a:pPr>
            <a:r>
              <a:rPr lang="en-US" sz="2200" dirty="0" smtClean="0"/>
              <a:t>Offer a variety of interesting flavors and textures</a:t>
            </a:r>
          </a:p>
          <a:p>
            <a:pPr lvl="1" indent="-342900">
              <a:lnSpc>
                <a:spcPct val="80000"/>
              </a:lnSpc>
              <a:spcBef>
                <a:spcPts val="0"/>
              </a:spcBef>
              <a:buFont typeface="Arial"/>
              <a:buChar char="•"/>
            </a:pPr>
            <a:r>
              <a:rPr lang="en-US" sz="2200" dirty="0" smtClean="0"/>
              <a:t>Packaged in glass, not cans</a:t>
            </a:r>
          </a:p>
          <a:p>
            <a:pPr lvl="1" indent="-342900">
              <a:lnSpc>
                <a:spcPct val="80000"/>
              </a:lnSpc>
              <a:spcBef>
                <a:spcPts val="0"/>
              </a:spcBef>
              <a:buFont typeface="Arial"/>
              <a:buChar char="•"/>
            </a:pPr>
            <a:r>
              <a:rPr lang="en-US" sz="2200" dirty="0" smtClean="0"/>
              <a:t>More dairy-free options</a:t>
            </a:r>
          </a:p>
          <a:p>
            <a:pPr lvl="1" indent="-342900">
              <a:lnSpc>
                <a:spcPct val="80000"/>
              </a:lnSpc>
              <a:spcBef>
                <a:spcPts val="0"/>
              </a:spcBef>
              <a:buFont typeface="Arial"/>
              <a:buChar char="•"/>
            </a:pPr>
            <a:r>
              <a:rPr lang="en-US" sz="2200" dirty="0" smtClean="0"/>
              <a:t>Sourdough starters</a:t>
            </a:r>
          </a:p>
          <a:p>
            <a:pPr marL="342900" marR="0" lvl="0" indent="-342900" algn="l" rtl="0">
              <a:lnSpc>
                <a:spcPct val="80000"/>
              </a:lnSpc>
              <a:spcBef>
                <a:spcPts val="0"/>
              </a:spcBef>
              <a:spcAft>
                <a:spcPts val="0"/>
              </a:spcAft>
              <a:buClr>
                <a:schemeClr val="dk1"/>
              </a:buClr>
              <a:buSzPct val="100000"/>
              <a:buFont typeface="Arial"/>
              <a:buChar char="•"/>
            </a:pPr>
            <a:r>
              <a:rPr lang="en-US" sz="2200" b="0" i="0" u="none" strike="noStrike" cap="none" dirty="0" smtClean="0">
                <a:solidFill>
                  <a:schemeClr val="dk1"/>
                </a:solidFill>
                <a:sym typeface="Calibri"/>
              </a:rPr>
              <a:t>Gluten-free products</a:t>
            </a:r>
          </a:p>
          <a:p>
            <a:pPr lvl="1" indent="-342900">
              <a:lnSpc>
                <a:spcPct val="80000"/>
              </a:lnSpc>
              <a:spcBef>
                <a:spcPts val="0"/>
              </a:spcBef>
              <a:buFont typeface="Arial"/>
              <a:buChar char="•"/>
            </a:pPr>
            <a:r>
              <a:rPr lang="en-US" sz="2200" dirty="0" smtClean="0"/>
              <a:t>Contain a variety of ancient grains (buckwheat, millet, teff)</a:t>
            </a:r>
          </a:p>
          <a:p>
            <a:pPr lvl="1" indent="-342900">
              <a:lnSpc>
                <a:spcPct val="80000"/>
              </a:lnSpc>
              <a:spcBef>
                <a:spcPts val="0"/>
              </a:spcBef>
              <a:buFont typeface="Arial"/>
              <a:buChar char="•"/>
            </a:pPr>
            <a:r>
              <a:rPr lang="en-US" sz="2200" b="0" i="0" u="none" strike="noStrike" cap="none" dirty="0" smtClean="0">
                <a:solidFill>
                  <a:schemeClr val="dk1"/>
                </a:solidFill>
                <a:sym typeface="Calibri"/>
              </a:rPr>
              <a:t>Are free of guar gums</a:t>
            </a:r>
          </a:p>
          <a:p>
            <a:pPr indent="-342900">
              <a:lnSpc>
                <a:spcPct val="80000"/>
              </a:lnSpc>
              <a:spcBef>
                <a:spcPts val="0"/>
              </a:spcBef>
            </a:pPr>
            <a:r>
              <a:rPr lang="en-US" sz="2200" b="0" i="0" u="none" strike="noStrike" cap="none" dirty="0" smtClean="0">
                <a:solidFill>
                  <a:schemeClr val="dk1"/>
                </a:solidFill>
                <a:sym typeface="Calibri"/>
              </a:rPr>
              <a:t>Sustainable protein options</a:t>
            </a:r>
          </a:p>
          <a:p>
            <a:pPr lvl="1" indent="-342900">
              <a:lnSpc>
                <a:spcPct val="80000"/>
              </a:lnSpc>
              <a:spcBef>
                <a:spcPts val="0"/>
              </a:spcBef>
              <a:buFont typeface="Arial"/>
              <a:buChar char="•"/>
            </a:pPr>
            <a:r>
              <a:rPr lang="en-US" sz="2200" dirty="0" smtClean="0"/>
              <a:t>Appetizing bugs</a:t>
            </a:r>
          </a:p>
          <a:p>
            <a:pPr lvl="1" indent="-342900">
              <a:lnSpc>
                <a:spcPct val="80000"/>
              </a:lnSpc>
              <a:spcBef>
                <a:spcPts val="0"/>
              </a:spcBef>
              <a:buFont typeface="Arial"/>
              <a:buChar char="•"/>
            </a:pPr>
            <a:r>
              <a:rPr lang="en-US" sz="2200" b="0" i="0" u="none" strike="noStrike" cap="none" dirty="0" smtClean="0">
                <a:solidFill>
                  <a:schemeClr val="dk1"/>
                </a:solidFill>
                <a:sym typeface="Calibri"/>
              </a:rPr>
              <a:t>Sensible farm-raised seafood (aquaculture) </a:t>
            </a:r>
          </a:p>
          <a:p>
            <a:pPr lvl="1" indent="-342900">
              <a:lnSpc>
                <a:spcPct val="80000"/>
              </a:lnSpc>
              <a:spcBef>
                <a:spcPts val="0"/>
              </a:spcBef>
              <a:buFont typeface="Arial"/>
              <a:buChar char="•"/>
            </a:pPr>
            <a:endParaRPr lang="en-US" sz="1350" b="0" i="0" u="none" strike="noStrike" cap="none" dirty="0" smtClean="0">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ct val="100000"/>
              <a:buFont typeface="Arial"/>
              <a:buChar char="•"/>
            </a:pPr>
            <a:endParaRPr sz="175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00"/>
              </a:spcBef>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sp>
        <p:nvSpPr>
          <p:cNvPr id="429" name="Shape 429"/>
          <p:cNvSpPr/>
          <p:nvPr/>
        </p:nvSpPr>
        <p:spPr>
          <a:xfrm>
            <a:off x="0" y="-1351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430" name="Shape 430"/>
          <p:cNvSpPr txBox="1">
            <a:spLocks noGrp="1"/>
          </p:cNvSpPr>
          <p:nvPr>
            <p:ph type="title"/>
          </p:nvPr>
        </p:nvSpPr>
        <p:spPr>
          <a:xfrm>
            <a:off x="457200" y="-4960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4400" b="0" i="0" u="none" strike="noStrike" cap="none" dirty="0" smtClean="0">
                <a:solidFill>
                  <a:srgbClr val="FFFFFF"/>
                </a:solidFill>
                <a:latin typeface="Calibri"/>
                <a:ea typeface="Calibri"/>
                <a:cs typeface="Calibri"/>
                <a:sym typeface="Calibri"/>
              </a:rPr>
              <a:t>Food Science: A Wish List</a:t>
            </a:r>
            <a:endParaRPr lang="en-US" sz="4400" b="0" i="0" u="none" strike="noStrike" cap="none" dirty="0">
              <a:solidFill>
                <a:srgbClr val="FFFFFF"/>
              </a:solidFill>
              <a:latin typeface="Calibri"/>
              <a:ea typeface="Calibri"/>
              <a:cs typeface="Calibri"/>
              <a:sym typeface="Calibri"/>
            </a:endParaRPr>
          </a:p>
        </p:txBody>
      </p:sp>
      <p:sp>
        <p:nvSpPr>
          <p:cNvPr id="431" name="Shape 431"/>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p:nvPr/>
        </p:nvSpPr>
        <p:spPr>
          <a:xfrm>
            <a:off x="0" y="0"/>
            <a:ext cx="9218612"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479" name="Shape 479"/>
          <p:cNvSpPr txBox="1">
            <a:spLocks noGrp="1"/>
          </p:cNvSpPr>
          <p:nvPr>
            <p:ph type="title"/>
          </p:nvPr>
        </p:nvSpPr>
        <p:spPr>
          <a:xfrm>
            <a:off x="457200" y="443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4400" b="1" i="0" u="none" strike="noStrike" cap="none" dirty="0">
                <a:solidFill>
                  <a:srgbClr val="FFFFFF"/>
                </a:solidFill>
                <a:latin typeface="Calibri"/>
                <a:ea typeface="Calibri"/>
                <a:cs typeface="Calibri"/>
                <a:sym typeface="Calibri"/>
              </a:rPr>
              <a:t>A Few Resources</a:t>
            </a:r>
          </a:p>
        </p:txBody>
      </p:sp>
      <p:sp>
        <p:nvSpPr>
          <p:cNvPr id="480" name="Shape 480"/>
          <p:cNvSpPr txBox="1">
            <a:spLocks noGrp="1"/>
          </p:cNvSpPr>
          <p:nvPr>
            <p:ph type="body" idx="1"/>
          </p:nvPr>
        </p:nvSpPr>
        <p:spPr>
          <a:xfrm>
            <a:off x="362617" y="1242917"/>
            <a:ext cx="8229600" cy="5185900"/>
          </a:xfrm>
          <a:prstGeom prst="rect">
            <a:avLst/>
          </a:prstGeom>
          <a:noFill/>
          <a:ln>
            <a:noFill/>
          </a:ln>
        </p:spPr>
        <p:txBody>
          <a:bodyPr lIns="91425" tIns="45700" rIns="91425" bIns="45700" anchor="t" anchorCtr="0">
            <a:noAutofit/>
          </a:bodyPr>
          <a:lstStyle/>
          <a:p>
            <a:pPr marL="284163" marR="0" lvl="0" indent="-284163" algn="l" rtl="0">
              <a:lnSpc>
                <a:spcPct val="90000"/>
              </a:lnSpc>
              <a:spcBef>
                <a:spcPts val="0"/>
              </a:spcBef>
              <a:spcAft>
                <a:spcPts val="0"/>
              </a:spcAft>
              <a:buClr>
                <a:schemeClr val="dk1"/>
              </a:buClr>
              <a:buSzPct val="25000"/>
              <a:buFont typeface="Arial"/>
              <a:buNone/>
            </a:pPr>
            <a:endParaRPr sz="2000" b="0" i="0" u="none" strike="noStrike" cap="none" dirty="0">
              <a:solidFill>
                <a:schemeClr val="dk1"/>
              </a:solidFill>
              <a:latin typeface="Calibri"/>
              <a:ea typeface="Calibri"/>
              <a:cs typeface="Calibri"/>
              <a:sym typeface="Calibri"/>
            </a:endParaRP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Blog and The Paleo Cure and by Chris Kresser</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American Nutrition Association</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TheAncestralRDs.com</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Price Pottenger Foundation</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DIFM at eatright.org  </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Digestive Health with Real Food by Aglaee Jacob, MS, RD, CDE </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American College of Sports Medicine</a:t>
            </a:r>
          </a:p>
          <a:p>
            <a:pPr marL="284163" marR="0" lvl="1" indent="-284163" algn="l" rtl="0">
              <a:lnSpc>
                <a:spcPct val="90000"/>
              </a:lnSpc>
              <a:spcBef>
                <a:spcPts val="3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Fat Chance by Robert Lustig, MD</a:t>
            </a:r>
          </a:p>
          <a:p>
            <a:pPr marL="284163" marR="0" lvl="1" indent="-284163" algn="l" rtl="0">
              <a:lnSpc>
                <a:spcPct val="90000"/>
              </a:lnSpc>
              <a:spcBef>
                <a:spcPts val="5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The Microbiome Diet by Raphael Kellman, MD</a:t>
            </a:r>
          </a:p>
          <a:p>
            <a:pPr marL="284163" marR="0" lvl="1" indent="-284163" algn="l" rtl="0">
              <a:lnSpc>
                <a:spcPct val="90000"/>
              </a:lnSpc>
              <a:spcBef>
                <a:spcPts val="5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Missing Microbes by Martin J. Blaser, MD</a:t>
            </a:r>
          </a:p>
          <a:p>
            <a:pPr marL="284163" marR="0" lvl="1" indent="-284163" algn="l" rtl="0">
              <a:lnSpc>
                <a:spcPct val="90000"/>
              </a:lnSpc>
              <a:spcBef>
                <a:spcPts val="5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The Dirt Cure by Maya Shetreat-Kline</a:t>
            </a:r>
          </a:p>
          <a:p>
            <a:pPr marL="284163" marR="0" lvl="1" indent="-284163" algn="l" rtl="0">
              <a:lnSpc>
                <a:spcPct val="90000"/>
              </a:lnSpc>
              <a:spcBef>
                <a:spcPts val="500"/>
              </a:spcBef>
              <a:spcAft>
                <a:spcPts val="0"/>
              </a:spcAft>
              <a:buClr>
                <a:schemeClr val="dk1"/>
              </a:buClr>
              <a:buSzPct val="97222"/>
              <a:buFont typeface="Arial"/>
              <a:buChar char="•"/>
            </a:pPr>
            <a:r>
              <a:rPr lang="en-US" sz="2000" b="0" i="0" u="none" strike="noStrike" cap="none" dirty="0">
                <a:solidFill>
                  <a:schemeClr val="dk1"/>
                </a:solidFill>
                <a:latin typeface="Calibri"/>
                <a:ea typeface="Calibri"/>
                <a:cs typeface="Calibri"/>
                <a:sym typeface="Calibri"/>
              </a:rPr>
              <a:t>The Brain’s Way of Healing by Norman Doidge, MD</a:t>
            </a:r>
          </a:p>
          <a:p>
            <a:pPr marL="284163" marR="0" lvl="1" indent="-284163" algn="l" rtl="0">
              <a:lnSpc>
                <a:spcPct val="90000"/>
              </a:lnSpc>
              <a:spcBef>
                <a:spcPts val="500"/>
              </a:spcBef>
              <a:spcAft>
                <a:spcPts val="0"/>
              </a:spcAft>
              <a:buClr>
                <a:schemeClr val="dk1"/>
              </a:buClr>
              <a:buSzPct val="97222"/>
              <a:buFont typeface="Arial"/>
              <a:buChar char="•"/>
            </a:pPr>
            <a:r>
              <a:rPr lang="en-US" sz="2000" b="0" i="0" u="sng" strike="noStrike" cap="none" dirty="0">
                <a:solidFill>
                  <a:schemeClr val="hlink"/>
                </a:solidFill>
                <a:latin typeface="Calibri"/>
                <a:ea typeface="Calibri"/>
                <a:cs typeface="Calibri"/>
                <a:sym typeface="Calibri"/>
                <a:hlinkClick r:id="rId3"/>
              </a:rPr>
              <a:t>http://tinyurl.com/SIDS-ANA-webinar</a:t>
            </a:r>
            <a:r>
              <a:rPr lang="en-US" sz="2000" b="0" i="0" u="none" strike="noStrike" cap="none" dirty="0">
                <a:solidFill>
                  <a:schemeClr val="dk1"/>
                </a:solidFill>
                <a:latin typeface="Calibri"/>
                <a:ea typeface="Calibri"/>
                <a:cs typeface="Calibri"/>
                <a:sym typeface="Calibri"/>
              </a:rPr>
              <a:t> (Sid Baker, MD) and his book, Detoxification and Healing, and all publications!</a:t>
            </a:r>
          </a:p>
          <a:p>
            <a:pPr marL="284163" marR="0" lvl="1" indent="-284163" algn="l" rtl="0">
              <a:lnSpc>
                <a:spcPct val="90000"/>
              </a:lnSpc>
              <a:spcBef>
                <a:spcPts val="500"/>
              </a:spcBef>
              <a:spcAft>
                <a:spcPts val="0"/>
              </a:spcAft>
              <a:buClr>
                <a:schemeClr val="dk1"/>
              </a:buClr>
              <a:buSzPct val="97222"/>
              <a:buFont typeface="Arial"/>
              <a:buNone/>
            </a:pPr>
            <a:endParaRPr sz="1750" b="0" i="0" u="none" strike="noStrike" cap="none" dirty="0">
              <a:solidFill>
                <a:schemeClr val="dk1"/>
              </a:solidFill>
              <a:latin typeface="Calibri"/>
              <a:ea typeface="Calibri"/>
              <a:cs typeface="Calibri"/>
              <a:sym typeface="Calibri"/>
            </a:endParaRPr>
          </a:p>
          <a:p>
            <a:pPr marL="0" marR="0" lvl="0" indent="0" algn="l" rtl="0">
              <a:lnSpc>
                <a:spcPct val="90000"/>
              </a:lnSpc>
              <a:spcBef>
                <a:spcPts val="900"/>
              </a:spcBef>
              <a:buClr>
                <a:schemeClr val="dk1"/>
              </a:buClr>
              <a:buSzPct val="25000"/>
              <a:buFont typeface="Arial"/>
              <a:buNone/>
            </a:pPr>
            <a:endParaRPr sz="2000" b="0" i="0" u="none" strike="noStrike" cap="none" dirty="0">
              <a:solidFill>
                <a:schemeClr val="dk1"/>
              </a:solidFill>
              <a:latin typeface="Calibri"/>
              <a:ea typeface="Calibri"/>
              <a:cs typeface="Calibri"/>
              <a:sym typeface="Calibri"/>
            </a:endParaRPr>
          </a:p>
        </p:txBody>
      </p:sp>
      <p:sp>
        <p:nvSpPr>
          <p:cNvPr id="481" name="Shape 481"/>
          <p:cNvSpPr txBox="1"/>
          <p:nvPr/>
        </p:nvSpPr>
        <p:spPr>
          <a:xfrm>
            <a:off x="6682731" y="6428817"/>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457200" y="43704"/>
            <a:ext cx="8396287" cy="1133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488" name="Shape 488"/>
          <p:cNvSpPr txBox="1"/>
          <p:nvPr/>
        </p:nvSpPr>
        <p:spPr>
          <a:xfrm>
            <a:off x="-351303" y="-337750"/>
            <a:ext cx="9495303" cy="7322406"/>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t" anchorCtr="0">
            <a:noAutofit/>
          </a:bodyPr>
          <a:lstStyle/>
          <a:p>
            <a:pPr marL="0" marR="0" lvl="0" indent="0" algn="l" rtl="0">
              <a:lnSpc>
                <a:spcPct val="60000"/>
              </a:lnSpc>
              <a:spcBef>
                <a:spcPts val="0"/>
              </a:spcBef>
              <a:spcAft>
                <a:spcPts val="0"/>
              </a:spcAft>
              <a:buClr>
                <a:schemeClr val="dk1"/>
              </a:buClr>
              <a:buFont typeface="Arial"/>
              <a:buNone/>
            </a:pPr>
            <a:endParaRPr sz="2800">
              <a:solidFill>
                <a:schemeClr val="lt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a:solidFill>
                <a:schemeClr val="dk1"/>
              </a:solidFill>
              <a:latin typeface="Calibri"/>
              <a:ea typeface="Calibri"/>
              <a:cs typeface="Calibri"/>
              <a:sym typeface="Calibri"/>
            </a:endParaRPr>
          </a:p>
          <a:p>
            <a:pPr marL="342900" marR="0" lvl="0" indent="-342900" algn="l" rtl="0">
              <a:lnSpc>
                <a:spcPct val="60000"/>
              </a:lnSpc>
              <a:spcBef>
                <a:spcPts val="560"/>
              </a:spcBef>
              <a:spcAft>
                <a:spcPts val="0"/>
              </a:spcAft>
              <a:buClr>
                <a:schemeClr val="dk1"/>
              </a:buClr>
              <a:buFont typeface="Arial"/>
              <a:buNone/>
            </a:pPr>
            <a:endParaRPr sz="2800">
              <a:solidFill>
                <a:schemeClr val="dk1"/>
              </a:solidFill>
              <a:latin typeface="Calibri"/>
              <a:ea typeface="Calibri"/>
              <a:cs typeface="Calibri"/>
              <a:sym typeface="Calibri"/>
            </a:endParaRPr>
          </a:p>
        </p:txBody>
      </p:sp>
      <p:sp>
        <p:nvSpPr>
          <p:cNvPr id="489" name="Shape 489"/>
          <p:cNvSpPr txBox="1"/>
          <p:nvPr/>
        </p:nvSpPr>
        <p:spPr>
          <a:xfrm>
            <a:off x="228600" y="381000"/>
            <a:ext cx="8686800" cy="553997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5800" dirty="0">
                <a:solidFill>
                  <a:schemeClr val="lt1"/>
                </a:solidFill>
                <a:latin typeface="Arial"/>
                <a:ea typeface="Arial"/>
                <a:cs typeface="Arial"/>
                <a:sym typeface="Arial"/>
              </a:rPr>
              <a:t>Follow those who seek the truth but flee from those who have found it.</a:t>
            </a:r>
          </a:p>
          <a:p>
            <a:pPr marL="0" marR="0" lvl="0" indent="0" algn="ctr" rtl="0">
              <a:spcBef>
                <a:spcPts val="2200"/>
              </a:spcBef>
              <a:spcAft>
                <a:spcPts val="0"/>
              </a:spcAft>
              <a:buNone/>
            </a:pPr>
            <a:endParaRPr sz="4400" b="1">
              <a:solidFill>
                <a:schemeClr val="lt1"/>
              </a:solidFill>
              <a:latin typeface="Arial"/>
              <a:ea typeface="Arial"/>
              <a:cs typeface="Arial"/>
              <a:sym typeface="Arial"/>
            </a:endParaRPr>
          </a:p>
          <a:p>
            <a:pPr marL="0" marR="0" lvl="0" indent="0" algn="ctr" rtl="0">
              <a:spcBef>
                <a:spcPts val="2200"/>
              </a:spcBef>
              <a:spcAft>
                <a:spcPts val="0"/>
              </a:spcAft>
              <a:buNone/>
            </a:pPr>
            <a:endParaRPr sz="4400" b="1">
              <a:solidFill>
                <a:schemeClr val="lt1"/>
              </a:solidFill>
              <a:latin typeface="Arial"/>
              <a:ea typeface="Arial"/>
              <a:cs typeface="Arial"/>
              <a:sym typeface="Arial"/>
            </a:endParaRPr>
          </a:p>
          <a:p>
            <a:pPr marL="0" marR="0" lvl="0" indent="0" algn="ctr" rtl="0">
              <a:spcBef>
                <a:spcPts val="1600"/>
              </a:spcBef>
              <a:spcAft>
                <a:spcPts val="0"/>
              </a:spcAft>
              <a:buSzPct val="25000"/>
              <a:buNone/>
            </a:pPr>
            <a:r>
              <a:rPr lang="en-US" sz="3200" dirty="0">
                <a:solidFill>
                  <a:schemeClr val="lt1"/>
                </a:solidFill>
                <a:latin typeface="Arial"/>
                <a:ea typeface="Arial"/>
                <a:cs typeface="Arial"/>
                <a:sym typeface="Arial"/>
              </a:rPr>
              <a:t>Vaclav Havel / André Gide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p:nvPr/>
        </p:nvSpPr>
        <p:spPr>
          <a:xfrm>
            <a:off x="0" y="0"/>
            <a:ext cx="9144000" cy="6858000"/>
          </a:xfrm>
          <a:prstGeom prst="rect">
            <a:avLst/>
          </a:prstGeom>
          <a:solidFill>
            <a:schemeClr val="dk1"/>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498" name="Shape 498"/>
          <p:cNvSpPr txBox="1">
            <a:spLocks noGrp="1"/>
          </p:cNvSpPr>
          <p:nvPr>
            <p:ph type="title" idx="4294967295"/>
          </p:nvPr>
        </p:nvSpPr>
        <p:spPr>
          <a:xfrm>
            <a:off x="0" y="17463"/>
            <a:ext cx="7772400" cy="83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Calibri"/>
              <a:buNone/>
            </a:pPr>
            <a:r>
              <a:rPr lang="en-US" sz="4400" b="0" i="0" u="none" strike="noStrike" cap="none" dirty="0">
                <a:solidFill>
                  <a:schemeClr val="lt1"/>
                </a:solidFill>
                <a:latin typeface="Calibri"/>
                <a:ea typeface="Calibri"/>
                <a:cs typeface="Calibri"/>
                <a:sym typeface="Calibri"/>
              </a:rPr>
              <a:t>Questions? </a:t>
            </a:r>
          </a:p>
        </p:txBody>
      </p:sp>
      <p:sp>
        <p:nvSpPr>
          <p:cNvPr id="499" name="Shape 499"/>
          <p:cNvSpPr txBox="1"/>
          <p:nvPr/>
        </p:nvSpPr>
        <p:spPr>
          <a:xfrm>
            <a:off x="6765925" y="6488112"/>
            <a:ext cx="2495549" cy="354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98989"/>
                </a:solidFill>
                <a:latin typeface="Calibri"/>
                <a:ea typeface="Calibri"/>
                <a:cs typeface="Calibri"/>
                <a:sym typeface="Calibri"/>
              </a:rPr>
              <a:t>© 2013 IHR, Inc.,  SportFuel, Inc.  </a:t>
            </a:r>
          </a:p>
        </p:txBody>
      </p:sp>
      <p:pic>
        <p:nvPicPr>
          <p:cNvPr id="500" name="Shape 500"/>
          <p:cNvPicPr preferRelativeResize="0"/>
          <p:nvPr/>
        </p:nvPicPr>
        <p:blipFill rotWithShape="1">
          <a:blip r:embed="rId3">
            <a:alphaModFix/>
          </a:blip>
          <a:srcRect/>
          <a:stretch/>
        </p:blipFill>
        <p:spPr>
          <a:xfrm>
            <a:off x="3725862" y="-50800"/>
            <a:ext cx="5059362" cy="3795713"/>
          </a:xfrm>
          <a:prstGeom prst="rect">
            <a:avLst/>
          </a:prstGeom>
          <a:noFill/>
          <a:ln>
            <a:noFill/>
          </a:ln>
        </p:spPr>
      </p:pic>
      <p:pic>
        <p:nvPicPr>
          <p:cNvPr id="501" name="Shape 501"/>
          <p:cNvPicPr preferRelativeResize="0"/>
          <p:nvPr/>
        </p:nvPicPr>
        <p:blipFill rotWithShape="1">
          <a:blip r:embed="rId4">
            <a:alphaModFix/>
          </a:blip>
          <a:srcRect/>
          <a:stretch/>
        </p:blipFill>
        <p:spPr>
          <a:xfrm>
            <a:off x="-229704" y="4083862"/>
            <a:ext cx="4401415" cy="3341554"/>
          </a:xfrm>
          <a:prstGeom prst="rect">
            <a:avLst/>
          </a:prstGeom>
          <a:noFill/>
          <a:ln>
            <a:noFill/>
          </a:ln>
        </p:spPr>
      </p:pic>
      <p:pic>
        <p:nvPicPr>
          <p:cNvPr id="502" name="Shape 502"/>
          <p:cNvPicPr preferRelativeResize="0"/>
          <p:nvPr/>
        </p:nvPicPr>
        <p:blipFill rotWithShape="1">
          <a:blip r:embed="rId5">
            <a:alphaModFix/>
          </a:blip>
          <a:srcRect/>
          <a:stretch/>
        </p:blipFill>
        <p:spPr>
          <a:xfrm>
            <a:off x="0" y="0"/>
            <a:ext cx="3725862" cy="4986338"/>
          </a:xfrm>
          <a:prstGeom prst="rect">
            <a:avLst/>
          </a:prstGeom>
          <a:noFill/>
          <a:ln>
            <a:noFill/>
          </a:ln>
        </p:spPr>
      </p:pic>
      <p:pic>
        <p:nvPicPr>
          <p:cNvPr id="503" name="Shape 503"/>
          <p:cNvPicPr preferRelativeResize="0"/>
          <p:nvPr/>
        </p:nvPicPr>
        <p:blipFill rotWithShape="1">
          <a:blip r:embed="rId6">
            <a:alphaModFix/>
          </a:blip>
          <a:srcRect/>
          <a:stretch/>
        </p:blipFill>
        <p:spPr>
          <a:xfrm>
            <a:off x="6765925" y="-50800"/>
            <a:ext cx="3013074" cy="3795713"/>
          </a:xfrm>
          <a:prstGeom prst="rect">
            <a:avLst/>
          </a:prstGeom>
          <a:noFill/>
          <a:ln>
            <a:noFill/>
          </a:ln>
        </p:spPr>
      </p:pic>
      <p:sp>
        <p:nvSpPr>
          <p:cNvPr id="504" name="Shape 504"/>
          <p:cNvSpPr txBox="1"/>
          <p:nvPr/>
        </p:nvSpPr>
        <p:spPr>
          <a:xfrm>
            <a:off x="486833" y="26458"/>
            <a:ext cx="3027891" cy="107721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200" b="1" dirty="0">
                <a:solidFill>
                  <a:schemeClr val="dk1"/>
                </a:solidFill>
                <a:latin typeface="Calibri"/>
                <a:ea typeface="Calibri"/>
                <a:cs typeface="Calibri"/>
                <a:sym typeface="Calibri"/>
              </a:rPr>
              <a:t>Thank you!Questions?</a:t>
            </a:r>
          </a:p>
        </p:txBody>
      </p:sp>
      <p:pic>
        <p:nvPicPr>
          <p:cNvPr id="505" name="Shape 505"/>
          <p:cNvPicPr preferRelativeResize="0"/>
          <p:nvPr/>
        </p:nvPicPr>
        <p:blipFill rotWithShape="1">
          <a:blip r:embed="rId7">
            <a:alphaModFix/>
          </a:blip>
          <a:srcRect/>
          <a:stretch/>
        </p:blipFill>
        <p:spPr>
          <a:xfrm>
            <a:off x="82296000" y="12700"/>
            <a:ext cx="9144000" cy="6831012"/>
          </a:xfrm>
          <a:prstGeom prst="rect">
            <a:avLst/>
          </a:prstGeom>
          <a:noFill/>
          <a:ln>
            <a:noFill/>
          </a:ln>
        </p:spPr>
      </p:pic>
      <p:pic>
        <p:nvPicPr>
          <p:cNvPr id="506" name="Shape 506"/>
          <p:cNvPicPr preferRelativeResize="0"/>
          <p:nvPr/>
        </p:nvPicPr>
        <p:blipFill rotWithShape="1">
          <a:blip r:embed="rId8">
            <a:alphaModFix/>
          </a:blip>
          <a:srcRect/>
          <a:stretch/>
        </p:blipFill>
        <p:spPr>
          <a:xfrm>
            <a:off x="3725862" y="3670751"/>
            <a:ext cx="5418136" cy="325088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0" y="1189553"/>
            <a:ext cx="8229600" cy="4525963"/>
          </a:xfrm>
          <a:prstGeom prst="rect">
            <a:avLst/>
          </a:prstGeom>
          <a:noFill/>
          <a:ln>
            <a:noFill/>
          </a:ln>
        </p:spPr>
        <p:txBody>
          <a:bodyPr lIns="91425" tIns="45700" rIns="91425" bIns="45700" anchor="t" anchorCtr="0">
            <a:noAutofit/>
          </a:bodyPr>
          <a:lstStyle/>
          <a:p>
            <a:pPr marL="742950" marR="0" lvl="1" indent="-285750" algn="l" rtl="0">
              <a:lnSpc>
                <a:spcPct val="90000"/>
              </a:lnSpc>
              <a:spcBef>
                <a:spcPts val="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Maximize performance</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Make best food and beverage choices</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Increase energy</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Maintain strong focus</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Reach best playing weight/body composition</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Recover more quickly </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Promote healing </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Prevent illness</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Correct GI disturbances</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Sleep better</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Extend career</a:t>
            </a:r>
          </a:p>
          <a:p>
            <a:pPr marL="742950" marR="0" lvl="1" indent="-285750" algn="l" rtl="0">
              <a:lnSpc>
                <a:spcPct val="90000"/>
              </a:lnSpc>
              <a:spcBef>
                <a:spcPts val="520"/>
              </a:spcBef>
              <a:spcAft>
                <a:spcPts val="0"/>
              </a:spcAft>
              <a:buClr>
                <a:schemeClr val="dk1"/>
              </a:buClr>
              <a:buSzPct val="100000"/>
              <a:buFont typeface="Arial"/>
              <a:buChar char="•"/>
            </a:pPr>
            <a:r>
              <a:rPr lang="en-US" sz="2600" b="0" i="0" u="none" strike="noStrike" cap="none" dirty="0">
                <a:solidFill>
                  <a:schemeClr val="dk1"/>
                </a:solidFill>
                <a:latin typeface="Calibri"/>
                <a:ea typeface="Calibri"/>
                <a:cs typeface="Calibri"/>
                <a:sym typeface="Calibri"/>
              </a:rPr>
              <a:t>Determine appropriate supplementation</a:t>
            </a:r>
          </a:p>
          <a:p>
            <a:pPr marL="0" marR="0" lvl="0" indent="0" algn="l" rtl="0">
              <a:spcBef>
                <a:spcPts val="520"/>
              </a:spcBef>
              <a:buClr>
                <a:schemeClr val="dk1"/>
              </a:buClr>
              <a:buSzPct val="25000"/>
              <a:buFont typeface="Arial"/>
              <a:buNone/>
            </a:pPr>
            <a:endParaRPr sz="2600" b="0" i="0" u="none" strike="noStrike" cap="none">
              <a:solidFill>
                <a:schemeClr val="dk1"/>
              </a:solidFill>
              <a:latin typeface="Calibri"/>
              <a:ea typeface="Calibri"/>
              <a:cs typeface="Calibri"/>
              <a:sym typeface="Calibri"/>
            </a:endParaRPr>
          </a:p>
        </p:txBody>
      </p:sp>
      <p:sp>
        <p:nvSpPr>
          <p:cNvPr id="121" name="Shape 121"/>
          <p:cNvSpPr/>
          <p:nvPr/>
        </p:nvSpPr>
        <p:spPr>
          <a:xfrm>
            <a:off x="0" y="-143750"/>
            <a:ext cx="9144000"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22" name="Shape 122"/>
          <p:cNvSpPr txBox="1">
            <a:spLocks noGrp="1"/>
          </p:cNvSpPr>
          <p:nvPr>
            <p:ph type="title"/>
          </p:nvPr>
        </p:nvSpPr>
        <p:spPr>
          <a:xfrm>
            <a:off x="457200" y="-21616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dirty="0">
                <a:solidFill>
                  <a:schemeClr val="lt1"/>
                </a:solidFill>
                <a:latin typeface="Calibri"/>
                <a:ea typeface="Calibri"/>
                <a:cs typeface="Calibri"/>
                <a:sym typeface="Calibri"/>
              </a:rPr>
              <a:t>Athlete’s Wish List</a:t>
            </a:r>
          </a:p>
        </p:txBody>
      </p:sp>
      <p:pic>
        <p:nvPicPr>
          <p:cNvPr id="123" name="Shape 123"/>
          <p:cNvPicPr preferRelativeResize="0"/>
          <p:nvPr/>
        </p:nvPicPr>
        <p:blipFill rotWithShape="1">
          <a:blip r:embed="rId3">
            <a:alphaModFix/>
          </a:blip>
          <a:srcRect/>
          <a:stretch/>
        </p:blipFill>
        <p:spPr>
          <a:xfrm>
            <a:off x="6019800" y="3657437"/>
            <a:ext cx="2666999" cy="2333625"/>
          </a:xfrm>
          <a:prstGeom prst="rect">
            <a:avLst/>
          </a:prstGeom>
          <a:noFill/>
          <a:ln>
            <a:noFill/>
          </a:ln>
        </p:spPr>
      </p:pic>
      <p:sp>
        <p:nvSpPr>
          <p:cNvPr id="124" name="Shape 124"/>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457200" y="1600200"/>
            <a:ext cx="8229600" cy="4525963"/>
          </a:xfrm>
          <a:prstGeom prst="rect">
            <a:avLst/>
          </a:prstGeom>
          <a:noFill/>
          <a:ln>
            <a:noFill/>
          </a:ln>
        </p:spPr>
        <p:txBody>
          <a:bodyPr lIns="91425" tIns="45700" rIns="91425" bIns="45700" numCol="2" anchor="t" anchorCtr="0">
            <a:noAutofit/>
          </a:bodyPr>
          <a:lstStyle/>
          <a:p>
            <a:pPr marL="0" marR="0" lvl="1" indent="0" algn="l" rtl="0">
              <a:lnSpc>
                <a:spcPct val="90000"/>
              </a:lnSpc>
              <a:spcBef>
                <a:spcPts val="0"/>
              </a:spcBef>
              <a:spcAft>
                <a:spcPts val="0"/>
              </a:spcAft>
              <a:buClr>
                <a:srgbClr val="000000"/>
              </a:buClr>
              <a:buSzPct val="98636"/>
              <a:buFont typeface="Arial"/>
              <a:buChar char="•"/>
            </a:pPr>
            <a:r>
              <a:rPr lang="en-US" sz="2400" b="0" i="0" u="none" strike="noStrike" cap="none" dirty="0">
                <a:solidFill>
                  <a:srgbClr val="000000"/>
                </a:solidFill>
                <a:latin typeface="Calibri"/>
                <a:ea typeface="Calibri"/>
                <a:cs typeface="Calibri"/>
                <a:sym typeface="Calibri"/>
              </a:rPr>
              <a:t>*Infections and Dysbiosis </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Poor Diet (refined, GMO, pesticide, artificial)</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Relationships</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Environmental/pollution</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Excessive ETOH</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Heavy metals</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Cleaning products </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Mold</a:t>
            </a:r>
          </a:p>
          <a:p>
            <a:pPr marL="0" marR="0" lvl="1" indent="0"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Skincare products</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smtClean="0">
                <a:solidFill>
                  <a:schemeClr val="dk1"/>
                </a:solidFill>
                <a:latin typeface="Calibri"/>
                <a:ea typeface="Calibri"/>
                <a:cs typeface="Calibri"/>
                <a:sym typeface="Calibri"/>
              </a:rPr>
              <a:t>Sleep </a:t>
            </a:r>
            <a:r>
              <a:rPr lang="en-US" sz="2400" b="0" i="0" u="none" strike="noStrike" cap="none" dirty="0">
                <a:solidFill>
                  <a:schemeClr val="dk1"/>
                </a:solidFill>
                <a:latin typeface="Calibri"/>
                <a:ea typeface="Calibri"/>
                <a:cs typeface="Calibri"/>
                <a:sym typeface="Calibri"/>
              </a:rPr>
              <a:t>deprivation</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Work</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Commuting</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Appropriate activity level</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Medications/Antibiotics </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Eating on the fly</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Family history</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Finances  </a:t>
            </a:r>
          </a:p>
          <a:p>
            <a:pPr marL="230188" marR="0" lvl="1" indent="-230188" algn="l" rtl="0">
              <a:lnSpc>
                <a:spcPct val="90000"/>
              </a:lnSpc>
              <a:spcBef>
                <a:spcPts val="834"/>
              </a:spcBef>
              <a:spcAft>
                <a:spcPts val="0"/>
              </a:spcAft>
              <a:buClr>
                <a:schemeClr val="dk1"/>
              </a:buClr>
              <a:buSzPct val="98636"/>
              <a:buFont typeface="Arial"/>
              <a:buChar char="•"/>
            </a:pPr>
            <a:r>
              <a:rPr lang="en-US" sz="2400" b="0" i="0" u="none" strike="noStrike" cap="none" dirty="0">
                <a:solidFill>
                  <a:schemeClr val="dk1"/>
                </a:solidFill>
                <a:latin typeface="Calibri"/>
                <a:ea typeface="Calibri"/>
                <a:cs typeface="Calibri"/>
                <a:sym typeface="Calibri"/>
              </a:rPr>
              <a:t>Technology</a:t>
            </a:r>
          </a:p>
          <a:p>
            <a:pPr marL="0" marR="0" lvl="1" indent="0" algn="l" rtl="0">
              <a:lnSpc>
                <a:spcPct val="80000"/>
              </a:lnSpc>
              <a:spcBef>
                <a:spcPts val="834"/>
              </a:spcBef>
              <a:spcAft>
                <a:spcPts val="0"/>
              </a:spcAft>
              <a:buClr>
                <a:schemeClr val="dk1"/>
              </a:buClr>
              <a:buSzPct val="25000"/>
              <a:buFont typeface="Arial"/>
              <a:buNone/>
            </a:pPr>
            <a:endParaRPr sz="2400" b="0" i="0" u="none" strike="noStrike" cap="none" dirty="0">
              <a:solidFill>
                <a:srgbClr val="000000"/>
              </a:solidFill>
              <a:latin typeface="Calibri"/>
              <a:ea typeface="Calibri"/>
              <a:cs typeface="Calibri"/>
              <a:sym typeface="Calibri"/>
            </a:endParaRPr>
          </a:p>
          <a:p>
            <a:pPr marL="0" marR="0" lvl="1" indent="0" algn="l" rtl="0">
              <a:lnSpc>
                <a:spcPct val="80000"/>
              </a:lnSpc>
              <a:spcBef>
                <a:spcPts val="834"/>
              </a:spcBef>
              <a:spcAft>
                <a:spcPts val="0"/>
              </a:spcAft>
              <a:buClr>
                <a:schemeClr val="dk1"/>
              </a:buClr>
              <a:buSzPct val="98636"/>
              <a:buFont typeface="Arial"/>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896"/>
              </a:spcBef>
              <a:buClr>
                <a:schemeClr val="dk1"/>
              </a:buClr>
              <a:buSzPct val="99200"/>
              <a:buFont typeface="Arial"/>
              <a:buNone/>
            </a:pPr>
            <a:endParaRPr sz="2400" b="0" i="0" u="none" strike="noStrike" cap="none" dirty="0">
              <a:solidFill>
                <a:schemeClr val="dk1"/>
              </a:solidFill>
              <a:latin typeface="Calibri"/>
              <a:ea typeface="Calibri"/>
              <a:cs typeface="Calibri"/>
              <a:sym typeface="Calibri"/>
            </a:endParaRPr>
          </a:p>
        </p:txBody>
      </p:sp>
      <p:sp>
        <p:nvSpPr>
          <p:cNvPr id="131" name="Shape 131"/>
          <p:cNvSpPr/>
          <p:nvPr/>
        </p:nvSpPr>
        <p:spPr>
          <a:xfrm>
            <a:off x="-11315" y="-13510"/>
            <a:ext cx="9266784" cy="990599"/>
          </a:xfrm>
          <a:prstGeom prst="rect">
            <a:avLst/>
          </a:prstGeom>
          <a:solidFill>
            <a:srgbClr val="17375E"/>
          </a:solidFill>
          <a:ln>
            <a:noFill/>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32" name="Shape 132"/>
          <p:cNvSpPr txBox="1"/>
          <p:nvPr/>
        </p:nvSpPr>
        <p:spPr>
          <a:xfrm>
            <a:off x="457200" y="43704"/>
            <a:ext cx="8396287" cy="11334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Sources of Stress</a:t>
            </a:r>
          </a:p>
          <a:p>
            <a:pPr marL="0" marR="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133" name="Shape 133"/>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p:nvPr/>
        </p:nvSpPr>
        <p:spPr>
          <a:xfrm>
            <a:off x="-32766" y="-13510"/>
            <a:ext cx="9176764"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40" name="Shape 140"/>
          <p:cNvSpPr txBox="1"/>
          <p:nvPr/>
        </p:nvSpPr>
        <p:spPr>
          <a:xfrm>
            <a:off x="0" y="107481"/>
            <a:ext cx="9144000" cy="9727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dirty="0">
                <a:solidFill>
                  <a:schemeClr val="lt1"/>
                </a:solidFill>
                <a:latin typeface="Calibri"/>
                <a:ea typeface="Calibri"/>
                <a:cs typeface="Calibri"/>
                <a:sym typeface="Calibri"/>
              </a:rPr>
              <a:t>Modulate Stress</a:t>
            </a:r>
          </a:p>
        </p:txBody>
      </p:sp>
      <p:sp>
        <p:nvSpPr>
          <p:cNvPr id="141" name="Shape 141"/>
          <p:cNvSpPr txBox="1"/>
          <p:nvPr/>
        </p:nvSpPr>
        <p:spPr>
          <a:xfrm>
            <a:off x="180040" y="1234212"/>
            <a:ext cx="8828840" cy="3102488"/>
          </a:xfrm>
          <a:prstGeom prst="rect">
            <a:avLst/>
          </a:prstGeom>
          <a:noFill/>
          <a:ln>
            <a:noFill/>
          </a:ln>
        </p:spPr>
        <p:txBody>
          <a:bodyPr lIns="91425" tIns="45700" rIns="91425" bIns="45700" anchor="t" anchorCtr="0">
            <a:noAutofit/>
          </a:bodyPr>
          <a:lstStyle/>
          <a:p>
            <a:pPr marL="742950" marR="0" lvl="1" indent="-285750" algn="l" rtl="0">
              <a:lnSpc>
                <a:spcPct val="80000"/>
              </a:lnSpc>
              <a:spcBef>
                <a:spcPts val="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Evolutionary diet as template to start </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Get at least 7.5 hours of sleep</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Meal-time habits</a:t>
            </a:r>
          </a:p>
          <a:p>
            <a:pPr marL="1143000" marR="0" lvl="2" indent="-228600" algn="l" rtl="0">
              <a:lnSpc>
                <a:spcPct val="80000"/>
              </a:lnSpc>
              <a:spcBef>
                <a:spcPts val="460"/>
              </a:spcBef>
              <a:spcAft>
                <a:spcPts val="0"/>
              </a:spcAft>
              <a:buClr>
                <a:schemeClr val="dk1"/>
              </a:buClr>
              <a:buSzPct val="100000"/>
              <a:buFont typeface="Arial"/>
              <a:buChar char="•"/>
            </a:pPr>
            <a:r>
              <a:rPr lang="en-US" sz="2300" b="0" i="0" u="none" strike="noStrike" cap="none" dirty="0">
                <a:solidFill>
                  <a:schemeClr val="dk1"/>
                </a:solidFill>
                <a:latin typeface="Calibri"/>
                <a:ea typeface="Calibri"/>
                <a:cs typeface="Calibri"/>
                <a:sym typeface="Calibri"/>
              </a:rPr>
              <a:t> Sit, chew, swallow</a:t>
            </a:r>
          </a:p>
          <a:p>
            <a:pPr marL="1143000" marR="0" lvl="2" indent="-228600" algn="l" rtl="0">
              <a:lnSpc>
                <a:spcPct val="80000"/>
              </a:lnSpc>
              <a:spcBef>
                <a:spcPts val="460"/>
              </a:spcBef>
              <a:spcAft>
                <a:spcPts val="0"/>
              </a:spcAft>
              <a:buClr>
                <a:schemeClr val="dk1"/>
              </a:buClr>
              <a:buSzPct val="100000"/>
              <a:buFont typeface="Arial"/>
              <a:buChar char="•"/>
            </a:pPr>
            <a:r>
              <a:rPr lang="en-US" sz="2300" b="0" i="0" u="none" strike="noStrike" cap="none" dirty="0">
                <a:solidFill>
                  <a:schemeClr val="dk1"/>
                </a:solidFill>
                <a:latin typeface="Calibri"/>
                <a:ea typeface="Calibri"/>
                <a:cs typeface="Calibri"/>
                <a:sym typeface="Calibri"/>
              </a:rPr>
              <a:t>Tech-free meals</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smtClean="0">
                <a:solidFill>
                  <a:schemeClr val="dk1"/>
                </a:solidFill>
                <a:latin typeface="Calibri"/>
                <a:ea typeface="Calibri"/>
                <a:cs typeface="Calibri"/>
                <a:sym typeface="Calibri"/>
              </a:rPr>
              <a:t>Restorative exercise</a:t>
            </a:r>
            <a:endParaRPr lang="en-US" sz="2700" b="0" i="0" u="none" strike="noStrike" cap="none" dirty="0">
              <a:solidFill>
                <a:schemeClr val="dk1"/>
              </a:solidFill>
              <a:latin typeface="Calibri"/>
              <a:ea typeface="Calibri"/>
              <a:cs typeface="Calibri"/>
              <a:sym typeface="Calibri"/>
            </a:endParaRPr>
          </a:p>
          <a:p>
            <a:pPr marL="1143000" marR="0" lvl="2" indent="-228600" algn="l" rtl="0">
              <a:lnSpc>
                <a:spcPct val="80000"/>
              </a:lnSpc>
              <a:spcBef>
                <a:spcPts val="460"/>
              </a:spcBef>
              <a:spcAft>
                <a:spcPts val="0"/>
              </a:spcAft>
              <a:buClr>
                <a:schemeClr val="dk1"/>
              </a:buClr>
              <a:buSzPct val="100000"/>
              <a:buFont typeface="Arial"/>
              <a:buChar char="•"/>
            </a:pPr>
            <a:r>
              <a:rPr lang="en-US" sz="2300" b="0" i="0" u="none" strike="noStrike" cap="none" dirty="0">
                <a:solidFill>
                  <a:schemeClr val="dk1"/>
                </a:solidFill>
                <a:latin typeface="Calibri"/>
                <a:ea typeface="Calibri"/>
                <a:cs typeface="Calibri"/>
                <a:sym typeface="Calibri"/>
              </a:rPr>
              <a:t> Yoga or Tai Chi </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 Meditation &amp; gratitude</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 Massage &amp; acupuncture</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 Music, Nucalm</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 Nature </a:t>
            </a:r>
          </a:p>
          <a:p>
            <a:pPr marL="742950" marR="0" lvl="1" indent="-285750" algn="l" rtl="0">
              <a:lnSpc>
                <a:spcPct val="80000"/>
              </a:lnSpc>
              <a:spcBef>
                <a:spcPts val="540"/>
              </a:spcBef>
              <a:spcAft>
                <a:spcPts val="0"/>
              </a:spcAft>
              <a:buClr>
                <a:schemeClr val="dk1"/>
              </a:buClr>
              <a:buSzPct val="100000"/>
              <a:buFont typeface="Arial"/>
              <a:buChar char="•"/>
            </a:pPr>
            <a:r>
              <a:rPr lang="en-US" sz="2700" b="0" i="0" u="none" strike="noStrike" cap="none" dirty="0">
                <a:solidFill>
                  <a:schemeClr val="dk1"/>
                </a:solidFill>
                <a:latin typeface="Calibri"/>
                <a:ea typeface="Calibri"/>
                <a:cs typeface="Calibri"/>
                <a:sym typeface="Calibri"/>
              </a:rPr>
              <a:t> Wise use of technology</a:t>
            </a:r>
          </a:p>
          <a:p>
            <a:pPr marL="1143000" marR="0" lvl="2" indent="-228600" algn="l" rtl="0">
              <a:lnSpc>
                <a:spcPct val="80000"/>
              </a:lnSpc>
              <a:spcBef>
                <a:spcPts val="460"/>
              </a:spcBef>
              <a:spcAft>
                <a:spcPts val="0"/>
              </a:spcAft>
              <a:buClr>
                <a:schemeClr val="dk1"/>
              </a:buClr>
              <a:buSzPct val="100000"/>
              <a:buFont typeface="Arial"/>
              <a:buChar char="•"/>
            </a:pPr>
            <a:r>
              <a:rPr lang="en-US" sz="2300" b="0" i="0" u="none" strike="noStrike" cap="none" dirty="0">
                <a:solidFill>
                  <a:schemeClr val="dk1"/>
                </a:solidFill>
                <a:latin typeface="Calibri"/>
                <a:ea typeface="Calibri"/>
                <a:cs typeface="Calibri"/>
                <a:sym typeface="Calibri"/>
              </a:rPr>
              <a:t>Headspace</a:t>
            </a:r>
          </a:p>
          <a:p>
            <a:pPr marL="1143000" marR="0" lvl="2" indent="-228600" algn="l" rtl="0">
              <a:lnSpc>
                <a:spcPct val="80000"/>
              </a:lnSpc>
              <a:spcBef>
                <a:spcPts val="460"/>
              </a:spcBef>
              <a:spcAft>
                <a:spcPts val="0"/>
              </a:spcAft>
              <a:buClr>
                <a:schemeClr val="dk1"/>
              </a:buClr>
              <a:buSzPct val="100000"/>
              <a:buFont typeface="Arial"/>
              <a:buChar char="•"/>
            </a:pPr>
            <a:r>
              <a:rPr lang="en-US" sz="2300" b="0" i="0" u="none" strike="noStrike" cap="none" dirty="0">
                <a:solidFill>
                  <a:schemeClr val="dk1"/>
                </a:solidFill>
                <a:latin typeface="Calibri"/>
                <a:ea typeface="Calibri"/>
                <a:cs typeface="Calibri"/>
                <a:sym typeface="Calibri"/>
              </a:rPr>
              <a:t>F.lux app</a:t>
            </a:r>
          </a:p>
        </p:txBody>
      </p:sp>
      <p:pic>
        <p:nvPicPr>
          <p:cNvPr id="142" name="Shape 142"/>
          <p:cNvPicPr preferRelativeResize="0"/>
          <p:nvPr/>
        </p:nvPicPr>
        <p:blipFill rotWithShape="1">
          <a:blip r:embed="rId3">
            <a:alphaModFix/>
          </a:blip>
          <a:srcRect/>
          <a:stretch/>
        </p:blipFill>
        <p:spPr>
          <a:xfrm>
            <a:off x="743139" y="5079750"/>
            <a:ext cx="8134006" cy="274111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a:picLocks noGrp="1"/>
          </p:cNvPicPr>
          <p:nvPr>
            <p:ph type="body" idx="1"/>
          </p:nvPr>
        </p:nvPicPr>
        <p:blipFill rotWithShape="1">
          <a:blip r:embed="rId3">
            <a:alphaModFix/>
          </a:blip>
          <a:srcRect l="-7738" r="-7737"/>
          <a:stretch/>
        </p:blipFill>
        <p:spPr>
          <a:xfrm>
            <a:off x="77303" y="1174458"/>
            <a:ext cx="4418496" cy="4951705"/>
          </a:xfrm>
          <a:prstGeom prst="rect">
            <a:avLst/>
          </a:prstGeom>
          <a:noFill/>
          <a:ln>
            <a:noFill/>
          </a:ln>
        </p:spPr>
      </p:pic>
      <p:pic>
        <p:nvPicPr>
          <p:cNvPr id="149" name="Shape 149"/>
          <p:cNvPicPr preferRelativeResize="0">
            <a:picLocks noGrp="1"/>
          </p:cNvPicPr>
          <p:nvPr>
            <p:ph type="body" idx="2"/>
          </p:nvPr>
        </p:nvPicPr>
        <p:blipFill rotWithShape="1">
          <a:blip r:embed="rId4">
            <a:alphaModFix/>
          </a:blip>
          <a:srcRect t="8135" b="8135"/>
          <a:stretch/>
        </p:blipFill>
        <p:spPr>
          <a:xfrm>
            <a:off x="4648198" y="1174458"/>
            <a:ext cx="4418496" cy="4951705"/>
          </a:xfrm>
          <a:prstGeom prst="rect">
            <a:avLst/>
          </a:prstGeom>
          <a:noFill/>
          <a:ln>
            <a:noFill/>
          </a:ln>
        </p:spPr>
      </p:pic>
      <p:sp>
        <p:nvSpPr>
          <p:cNvPr id="150" name="Shape 150"/>
          <p:cNvSpPr/>
          <p:nvPr/>
        </p:nvSpPr>
        <p:spPr>
          <a:xfrm>
            <a:off x="-32766" y="0"/>
            <a:ext cx="9176764"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51" name="Shape 151"/>
          <p:cNvSpPr txBox="1">
            <a:spLocks noGrp="1"/>
          </p:cNvSpPr>
          <p:nvPr>
            <p:ph type="title"/>
          </p:nvPr>
        </p:nvSpPr>
        <p:spPr>
          <a:xfrm>
            <a:off x="457200" y="3145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400" b="0" i="0" u="none" strike="noStrike" cap="none" dirty="0">
                <a:solidFill>
                  <a:schemeClr val="lt1"/>
                </a:solidFill>
                <a:latin typeface="Calibri"/>
                <a:ea typeface="Calibri"/>
                <a:cs typeface="Calibri"/>
                <a:sym typeface="Calibri"/>
              </a:rPr>
              <a:t>Get Back to Our Roots</a:t>
            </a:r>
          </a:p>
        </p:txBody>
      </p:sp>
      <p:sp>
        <p:nvSpPr>
          <p:cNvPr id="152" name="Shape 152"/>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457200" y="1600200"/>
            <a:ext cx="8153399" cy="315530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How has diet changed in last 100 years?</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Societies have thrived on different diets for centuries</a:t>
            </a:r>
          </a:p>
          <a:p>
            <a:pPr marL="742950" marR="0" lvl="1" indent="-28575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Weston A. Price Foundation</a:t>
            </a:r>
          </a:p>
          <a:p>
            <a:pPr marL="342900" marR="0" lvl="0" indent="-34290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Customized nutrition for each person and his/her unique needs</a:t>
            </a:r>
          </a:p>
          <a:p>
            <a:pPr marL="0" marR="0" lvl="0"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spcBef>
                <a:spcPts val="56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159" name="Shape 159"/>
          <p:cNvSpPr/>
          <p:nvPr/>
        </p:nvSpPr>
        <p:spPr>
          <a:xfrm>
            <a:off x="-32764" y="0"/>
            <a:ext cx="9274724"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60" name="Shape 160"/>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4400" b="0" i="0" u="none" strike="noStrike" cap="none" dirty="0">
                <a:solidFill>
                  <a:srgbClr val="FFFFFF"/>
                </a:solidFill>
                <a:latin typeface="Calibri"/>
                <a:ea typeface="Calibri"/>
                <a:cs typeface="Calibri"/>
                <a:sym typeface="Calibri"/>
              </a:rPr>
              <a:t>Food for Thought</a:t>
            </a:r>
          </a:p>
        </p:txBody>
      </p:sp>
      <p:sp>
        <p:nvSpPr>
          <p:cNvPr id="161" name="Shape 161"/>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pic>
        <p:nvPicPr>
          <p:cNvPr id="162" name="Shape 162"/>
          <p:cNvPicPr preferRelativeResize="0"/>
          <p:nvPr/>
        </p:nvPicPr>
        <p:blipFill rotWithShape="1">
          <a:blip r:embed="rId3">
            <a:alphaModFix/>
          </a:blip>
          <a:srcRect/>
          <a:stretch/>
        </p:blipFill>
        <p:spPr>
          <a:xfrm>
            <a:off x="1499790" y="4463371"/>
            <a:ext cx="5971581" cy="218958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Sugar and Refined Carbohydrates</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152 Pounds of sugar per person per year!</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Omega 6:3 Ratio</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10:1 Ratio</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Servings of non-starchy vegetables</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&lt; 1 cup of vegetables per day</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Sodium Potassium Ratio</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1.5 : 1</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dirty="0">
                <a:solidFill>
                  <a:schemeClr val="dk1"/>
                </a:solidFill>
                <a:latin typeface="Calibri"/>
                <a:ea typeface="Calibri"/>
                <a:cs typeface="Calibri"/>
                <a:sym typeface="Calibri"/>
              </a:rPr>
              <a:t>Fiber Intake</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dirty="0">
                <a:solidFill>
                  <a:schemeClr val="dk1"/>
                </a:solidFill>
                <a:latin typeface="Calibri"/>
                <a:ea typeface="Calibri"/>
                <a:cs typeface="Calibri"/>
                <a:sym typeface="Calibri"/>
              </a:rPr>
              <a:t>15g per day</a:t>
            </a:r>
          </a:p>
          <a:p>
            <a:pPr marL="742950" marR="0" lvl="1" indent="-285750" algn="l" rtl="0">
              <a:lnSpc>
                <a:spcPct val="80000"/>
              </a:lnSpc>
              <a:spcBef>
                <a:spcPts val="518"/>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742950" marR="0" lvl="1" indent="-285750" algn="l" rtl="0">
              <a:lnSpc>
                <a:spcPct val="80000"/>
              </a:lnSpc>
              <a:spcBef>
                <a:spcPts val="518"/>
              </a:spcBef>
              <a:spcAft>
                <a:spcPts val="0"/>
              </a:spcAft>
              <a:buClr>
                <a:schemeClr val="dk1"/>
              </a:buClr>
              <a:buSzPct val="99615"/>
              <a:buFont typeface="Arial"/>
              <a:buNone/>
            </a:pPr>
            <a:endParaRPr sz="2590" b="0" i="0" u="none" strike="noStrike" cap="none">
              <a:solidFill>
                <a:schemeClr val="dk1"/>
              </a:solidFill>
              <a:latin typeface="Calibri"/>
              <a:ea typeface="Calibri"/>
              <a:cs typeface="Calibri"/>
              <a:sym typeface="Calibri"/>
            </a:endParaRPr>
          </a:p>
          <a:p>
            <a:pPr marL="742950" marR="0" lvl="1" indent="-285750" algn="l" rtl="0">
              <a:lnSpc>
                <a:spcPct val="80000"/>
              </a:lnSpc>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sp>
        <p:nvSpPr>
          <p:cNvPr id="169" name="Shape 169"/>
          <p:cNvSpPr/>
          <p:nvPr/>
        </p:nvSpPr>
        <p:spPr>
          <a:xfrm>
            <a:off x="-32764" y="0"/>
            <a:ext cx="9274724" cy="990599"/>
          </a:xfrm>
          <a:prstGeom prst="rect">
            <a:avLst/>
          </a:prstGeom>
          <a:solidFill>
            <a:srgbClr val="17375E"/>
          </a:solidFill>
          <a:ln w="9525" cap="flat" cmpd="sng">
            <a:solidFill>
              <a:srgbClr val="17375E"/>
            </a:solidFill>
            <a:prstDash val="solid"/>
            <a:miter/>
            <a:headEnd type="none" w="med" len="med"/>
            <a:tailEnd type="none" w="med" len="med"/>
          </a:ln>
        </p:spPr>
        <p:txBody>
          <a:bodyPr lIns="91425" tIns="45700" rIns="91425" bIns="45700" anchor="ctr" anchorCtr="0">
            <a:noAutofit/>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170" name="Shape 170"/>
          <p:cNvSpPr txBox="1">
            <a:spLocks noGrp="1"/>
          </p:cNvSpPr>
          <p:nvPr>
            <p:ph type="title"/>
          </p:nvPr>
        </p:nvSpPr>
        <p:spPr>
          <a:xfrm>
            <a:off x="362617"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alibri"/>
              <a:buNone/>
            </a:pPr>
            <a:r>
              <a:rPr lang="en-US" sz="4400" b="0" i="0" u="none" strike="noStrike" cap="none" dirty="0">
                <a:solidFill>
                  <a:srgbClr val="FFFFFF"/>
                </a:solidFill>
                <a:latin typeface="Calibri"/>
                <a:ea typeface="Calibri"/>
                <a:cs typeface="Calibri"/>
                <a:sym typeface="Calibri"/>
              </a:rPr>
              <a:t>US Dietary Intake</a:t>
            </a:r>
          </a:p>
        </p:txBody>
      </p:sp>
      <p:sp>
        <p:nvSpPr>
          <p:cNvPr id="171" name="Shape 171"/>
          <p:cNvSpPr txBox="1"/>
          <p:nvPr/>
        </p:nvSpPr>
        <p:spPr>
          <a:xfrm>
            <a:off x="6687867" y="6450301"/>
            <a:ext cx="2895600"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dirty="0">
                <a:solidFill>
                  <a:srgbClr val="888888"/>
                </a:solidFill>
                <a:latin typeface="Calibri"/>
                <a:ea typeface="Calibri"/>
                <a:cs typeface="Calibri"/>
                <a:sym typeface="Calibri"/>
              </a:rPr>
              <a:t>© 2016 SportFuel, Inc.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4168</Words>
  <Application>Microsoft Macintosh PowerPoint</Application>
  <PresentationFormat>On-screen Show (4:3)</PresentationFormat>
  <Paragraphs>620</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From Bagels to Beets: A Sports Nutritionist’s Journey to Real Food &amp; Personalized Performance </vt:lpstr>
      <vt:lpstr>PowerPoint Presentation</vt:lpstr>
      <vt:lpstr>PowerPoint Presentation</vt:lpstr>
      <vt:lpstr>Athlete’s Wish List</vt:lpstr>
      <vt:lpstr>PowerPoint Presentation</vt:lpstr>
      <vt:lpstr>PowerPoint Presentation</vt:lpstr>
      <vt:lpstr>Get Back to Our Roots</vt:lpstr>
      <vt:lpstr>Food for Thought</vt:lpstr>
      <vt:lpstr>US Dietary Intake</vt:lpstr>
      <vt:lpstr>SportFuel's Foundational Diet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 PURE WATER</vt:lpstr>
      <vt:lpstr>Foundational Diet for Athletes</vt:lpstr>
      <vt:lpstr>Macros for Athletes</vt:lpstr>
      <vt:lpstr>Fat and Hydration for Athletes</vt:lpstr>
      <vt:lpstr>Going Beyond the Food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Science: A Wish List</vt:lpstr>
      <vt:lpstr>A Few Resources</vt:lpstr>
      <vt:lpstr>PowerPoint Presentation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From Bagels to Beets: A Sports Nutritionist’s Journey to Real Food &amp; Personalized Performance </dc:title>
  <cp:lastModifiedBy>Julie Burns</cp:lastModifiedBy>
  <cp:revision>12</cp:revision>
  <dcterms:modified xsi:type="dcterms:W3CDTF">2016-04-12T17:54:23Z</dcterms:modified>
</cp:coreProperties>
</file>